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2"/>
  </p:notesMasterIdLst>
  <p:sldIdLst>
    <p:sldId id="256" r:id="rId2"/>
    <p:sldId id="257" r:id="rId3"/>
    <p:sldId id="327" r:id="rId4"/>
    <p:sldId id="328" r:id="rId5"/>
    <p:sldId id="258" r:id="rId6"/>
    <p:sldId id="259" r:id="rId7"/>
    <p:sldId id="260" r:id="rId8"/>
    <p:sldId id="261" r:id="rId9"/>
    <p:sldId id="262" r:id="rId10"/>
    <p:sldId id="1239" r:id="rId11"/>
    <p:sldId id="1240" r:id="rId12"/>
    <p:sldId id="1241" r:id="rId13"/>
    <p:sldId id="1186" r:id="rId14"/>
    <p:sldId id="1187" r:id="rId15"/>
    <p:sldId id="1242" r:id="rId16"/>
    <p:sldId id="1198" r:id="rId17"/>
    <p:sldId id="1208" r:id="rId18"/>
    <p:sldId id="1243" r:id="rId19"/>
    <p:sldId id="1244" r:id="rId20"/>
    <p:sldId id="1117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1133" r:id="rId29"/>
    <p:sldId id="1135" r:id="rId30"/>
    <p:sldId id="270" r:id="rId31"/>
    <p:sldId id="271" r:id="rId32"/>
    <p:sldId id="272" r:id="rId33"/>
    <p:sldId id="1246" r:id="rId34"/>
    <p:sldId id="273" r:id="rId35"/>
    <p:sldId id="274" r:id="rId36"/>
    <p:sldId id="275" r:id="rId37"/>
    <p:sldId id="276" r:id="rId38"/>
    <p:sldId id="277" r:id="rId39"/>
    <p:sldId id="278" r:id="rId40"/>
    <p:sldId id="279" r:id="rId41"/>
    <p:sldId id="280" r:id="rId42"/>
    <p:sldId id="281" r:id="rId43"/>
    <p:sldId id="282" r:id="rId44"/>
    <p:sldId id="283" r:id="rId45"/>
    <p:sldId id="284" r:id="rId46"/>
    <p:sldId id="285" r:id="rId47"/>
    <p:sldId id="286" r:id="rId48"/>
    <p:sldId id="287" r:id="rId49"/>
    <p:sldId id="288" r:id="rId50"/>
    <p:sldId id="289" r:id="rId51"/>
    <p:sldId id="290" r:id="rId52"/>
    <p:sldId id="1247" r:id="rId53"/>
    <p:sldId id="291" r:id="rId54"/>
    <p:sldId id="1248" r:id="rId55"/>
    <p:sldId id="1249" r:id="rId56"/>
    <p:sldId id="322" r:id="rId57"/>
    <p:sldId id="323" r:id="rId58"/>
    <p:sldId id="324" r:id="rId59"/>
    <p:sldId id="1245" r:id="rId60"/>
    <p:sldId id="325" r:id="rId61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7FF"/>
    <a:srgbClr val="FFF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83"/>
    <p:restoredTop sz="94666"/>
  </p:normalViewPr>
  <p:slideViewPr>
    <p:cSldViewPr snapToGrid="0" snapToObjects="1">
      <p:cViewPr varScale="1">
        <p:scale>
          <a:sx n="93" d="100"/>
          <a:sy n="93" d="100"/>
        </p:scale>
        <p:origin x="56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3A5A8-D57A-7044-82F3-CAF75CE80DFB}" type="datetimeFigureOut">
              <a:rPr lang="en-US" smtClean="0"/>
              <a:t>2/16/19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CDB65C-47B9-A143-BB72-94359FA11E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4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5127805C-4FE7-4680-81F9-E10A66B77795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3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jpe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gif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ti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ța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</a:p>
          <a:p>
            <a:pPr algn="ctr"/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4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
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Concepte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4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̆. 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32594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Conf. Dr.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</a:p>
          <a:p>
            <a:pPr algn="ctr">
              <a:spcBef>
                <a:spcPts val="799"/>
              </a:spcBef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E80390-CE88-9D44-9161-D08DCF6BF1EE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1832804"/>
          </a:xfrm>
        </p:spPr>
        <p:txBody>
          <a:bodyPr/>
          <a:lstStyle/>
          <a:p>
            <a:pPr lvl="1"/>
            <a:r>
              <a:rPr lang="en-US" dirty="0" err="1"/>
              <a:t>Există</a:t>
            </a:r>
            <a:r>
              <a:rPr lang="en-US" dirty="0"/>
              <a:t> un </a:t>
            </a:r>
            <a:r>
              <a:rPr lang="en-US" dirty="0" err="1"/>
              <a:t>tipar</a:t>
            </a:r>
            <a:r>
              <a:rPr lang="en-US" dirty="0"/>
              <a:t> </a:t>
            </a:r>
            <a:r>
              <a:rPr lang="en-US" dirty="0" err="1"/>
              <a:t>în</a:t>
            </a:r>
            <a:endParaRPr lang="en-US" dirty="0"/>
          </a:p>
          <a:p>
            <a:pPr lvl="1"/>
            <a:r>
              <a:rPr lang="en-US" dirty="0"/>
              <a:t>Dar nu </a:t>
            </a:r>
            <a:r>
              <a:rPr lang="en-US" dirty="0" err="1"/>
              <a:t>îl</a:t>
            </a:r>
            <a:r>
              <a:rPr lang="en-US" dirty="0"/>
              <a:t> </a:t>
            </a:r>
            <a:r>
              <a:rPr lang="en-US" dirty="0" err="1"/>
              <a:t>putem</a:t>
            </a:r>
            <a:r>
              <a:rPr lang="en-US" dirty="0"/>
              <a:t> </a:t>
            </a:r>
            <a:r>
              <a:rPr lang="en-US" dirty="0" err="1"/>
              <a:t>exprima</a:t>
            </a:r>
            <a:r>
              <a:rPr lang="en-US" dirty="0"/>
              <a:t> </a:t>
            </a:r>
            <a:r>
              <a:rPr lang="en-US" dirty="0" err="1"/>
              <a:t>programatic</a:t>
            </a:r>
            <a:r>
              <a:rPr lang="en-US" dirty="0"/>
              <a:t> / </a:t>
            </a:r>
            <a:r>
              <a:rPr lang="en-US" dirty="0" err="1"/>
              <a:t>matematic</a:t>
            </a:r>
            <a:endParaRPr lang="en-US" dirty="0"/>
          </a:p>
          <a:p>
            <a:pPr lvl="1"/>
            <a:r>
              <a:rPr lang="en-US" dirty="0" err="1"/>
              <a:t>Avem</a:t>
            </a:r>
            <a:r>
              <a:rPr lang="en-US" dirty="0"/>
              <a:t> date / </a:t>
            </a:r>
            <a:r>
              <a:rPr lang="en-US" dirty="0" err="1"/>
              <a:t>exemple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care </a:t>
            </a:r>
            <a:r>
              <a:rPr lang="en-US" dirty="0" err="1"/>
              <a:t>regăsim</a:t>
            </a:r>
            <a:r>
              <a:rPr lang="en-US" dirty="0"/>
              <a:t> </a:t>
            </a:r>
            <a:r>
              <a:rPr lang="en-US" dirty="0" err="1"/>
              <a:t>acest</a:t>
            </a:r>
            <a:r>
              <a:rPr lang="en-US" dirty="0"/>
              <a:t> </a:t>
            </a:r>
            <a:r>
              <a:rPr lang="en-US" dirty="0" err="1"/>
              <a:t>tipar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E6D9A4F-C233-3142-A7BE-74AADB528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47" y="3981570"/>
            <a:ext cx="4252332" cy="312175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64FC32-12EC-614A-8F09-3CFE3A49F9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679" y="3981568"/>
            <a:ext cx="4797202" cy="3121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3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BC7843-B090-524C-88C6-6D96C1DFB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020730"/>
          </a:xfrm>
        </p:spPr>
        <p:txBody>
          <a:bodyPr/>
          <a:lstStyle/>
          <a:p>
            <a:pPr algn="ctr"/>
            <a:r>
              <a:rPr lang="en-US" dirty="0" err="1"/>
              <a:t>Programare</a:t>
            </a:r>
            <a:r>
              <a:rPr lang="en-US" dirty="0"/>
              <a:t> </a:t>
            </a:r>
            <a:r>
              <a:rPr lang="en-US" dirty="0" err="1"/>
              <a:t>tradițională</a:t>
            </a:r>
            <a:endParaRPr lang="en-US" dirty="0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FD751406-09A6-4F41-9BEF-33369772F39F}"/>
              </a:ext>
            </a:extLst>
          </p:cNvPr>
          <p:cNvGrpSpPr/>
          <p:nvPr/>
        </p:nvGrpSpPr>
        <p:grpSpPr>
          <a:xfrm>
            <a:off x="756497" y="1931916"/>
            <a:ext cx="8179148" cy="1679928"/>
            <a:chOff x="756497" y="1931916"/>
            <a:chExt cx="8179148" cy="1679928"/>
          </a:xfrm>
        </p:grpSpPr>
        <p:grpSp>
          <p:nvGrpSpPr>
            <p:cNvPr id="8" name="Group 2">
              <a:extLst>
                <a:ext uri="{FF2B5EF4-FFF2-40B4-BE49-F238E27FC236}">
                  <a16:creationId xmlns:a16="http://schemas.microsoft.com/office/drawing/2014/main" id="{D3B3AB41-3E1E-9E47-A206-84814D65523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96370" y="1931916"/>
              <a:ext cx="2939874" cy="1679928"/>
              <a:chOff x="0" y="0"/>
              <a:chExt cx="2667000" cy="1524000"/>
            </a:xfrm>
          </p:grpSpPr>
          <p:sp>
            <p:nvSpPr>
              <p:cNvPr id="9" name="AutoShape 3">
                <a:extLst>
                  <a:ext uri="{FF2B5EF4-FFF2-40B4-BE49-F238E27FC236}">
                    <a16:creationId xmlns:a16="http://schemas.microsoft.com/office/drawing/2014/main" id="{FAA4EB93-4A7A-1A46-B4F8-F65A3BD0F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10" name="AutoShape 4">
                <a:extLst>
                  <a:ext uri="{FF2B5EF4-FFF2-40B4-BE49-F238E27FC236}">
                    <a16:creationId xmlns:a16="http://schemas.microsoft.com/office/drawing/2014/main" id="{80438383-8902-3C4F-858D-DDBBCC16FC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1" name="Line 5">
              <a:extLst>
                <a:ext uri="{FF2B5EF4-FFF2-40B4-BE49-F238E27FC236}">
                  <a16:creationId xmlns:a16="http://schemas.microsoft.com/office/drawing/2014/main" id="{863DE205-7977-294F-A1A2-CEC0577DC1E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2435895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2" name="Line 6">
              <a:extLst>
                <a:ext uri="{FF2B5EF4-FFF2-40B4-BE49-F238E27FC236}">
                  <a16:creationId xmlns:a16="http://schemas.microsoft.com/office/drawing/2014/main" id="{68D789D3-A33E-2C48-8455-1D4113B89D7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688413" y="3147258"/>
              <a:ext cx="1007957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3" name="Line 7">
              <a:extLst>
                <a:ext uri="{FF2B5EF4-FFF2-40B4-BE49-F238E27FC236}">
                  <a16:creationId xmlns:a16="http://schemas.microsoft.com/office/drawing/2014/main" id="{D8CE15DB-2497-2D44-AF08-0EF7A768AC4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636243" y="2687884"/>
              <a:ext cx="839964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14" name="AutoShape 8">
              <a:extLst>
                <a:ext uri="{FF2B5EF4-FFF2-40B4-BE49-F238E27FC236}">
                  <a16:creationId xmlns:a16="http://schemas.microsoft.com/office/drawing/2014/main" id="{035B4915-D5CC-E549-8E54-4921B0B4BF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4965" y="2033412"/>
              <a:ext cx="1060454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15" name="AutoShape 9">
              <a:extLst>
                <a:ext uri="{FF2B5EF4-FFF2-40B4-BE49-F238E27FC236}">
                  <a16:creationId xmlns:a16="http://schemas.microsoft.com/office/drawing/2014/main" id="{DAF3B734-E080-744C-85B9-171989748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497" y="2771880"/>
              <a:ext cx="1832172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Program</a:t>
              </a:r>
              <a:endParaRPr lang="en-US" sz="1984" dirty="0"/>
            </a:p>
          </p:txBody>
        </p:sp>
        <p:sp>
          <p:nvSpPr>
            <p:cNvPr id="16" name="AutoShape 10">
              <a:extLst>
                <a:ext uri="{FF2B5EF4-FFF2-40B4-BE49-F238E27FC236}">
                  <a16:creationId xmlns:a16="http://schemas.microsoft.com/office/drawing/2014/main" id="{8FFA621A-D9C4-764D-9314-E286AE35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6208" y="2351898"/>
              <a:ext cx="1459437" cy="6037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668FB00-F458-D04F-941A-20312C79C03A}"/>
              </a:ext>
            </a:extLst>
          </p:cNvPr>
          <p:cNvGrpSpPr/>
          <p:nvPr/>
        </p:nvGrpSpPr>
        <p:grpSpPr>
          <a:xfrm>
            <a:off x="1176479" y="5039783"/>
            <a:ext cx="8215897" cy="1679928"/>
            <a:chOff x="1066800" y="4572000"/>
            <a:chExt cx="7453313" cy="1524000"/>
          </a:xfrm>
        </p:grpSpPr>
        <p:grpSp>
          <p:nvGrpSpPr>
            <p:cNvPr id="18" name="Group 11">
              <a:extLst>
                <a:ext uri="{FF2B5EF4-FFF2-40B4-BE49-F238E27FC236}">
                  <a16:creationId xmlns:a16="http://schemas.microsoft.com/office/drawing/2014/main" id="{A0A9D778-05F9-9A4A-9E11-3A3587A11D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429000" y="4572000"/>
              <a:ext cx="2667000" cy="1524000"/>
              <a:chOff x="0" y="0"/>
              <a:chExt cx="2667000" cy="1524000"/>
            </a:xfrm>
          </p:grpSpPr>
          <p:sp>
            <p:nvSpPr>
              <p:cNvPr id="25" name="AutoShape 12">
                <a:extLst>
                  <a:ext uri="{FF2B5EF4-FFF2-40B4-BE49-F238E27FC236}">
                    <a16:creationId xmlns:a16="http://schemas.microsoft.com/office/drawing/2014/main" id="{CAE384C4-9A32-7C4D-8657-BE9241DF37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0" y="0"/>
                <a:ext cx="2667000" cy="1524000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599" y="0"/>
                    </a:lnTo>
                    <a:lnTo>
                      <a:pt x="21599" y="21600"/>
                    </a:lnTo>
                    <a:lnTo>
                      <a:pt x="0" y="21600"/>
                    </a:lnTo>
                    <a:close/>
                  </a:path>
                </a:pathLst>
              </a:custGeom>
              <a:solidFill>
                <a:srgbClr val="BBE0E3"/>
              </a:solidFill>
              <a:ln w="25400" cap="flat" cmpd="sng">
                <a:solidFill>
                  <a:srgbClr val="000000"/>
                </a:solidFill>
                <a:prstDash val="solid"/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endParaRPr lang="en-US" sz="3527"/>
              </a:p>
            </p:txBody>
          </p:sp>
          <p:sp>
            <p:nvSpPr>
              <p:cNvPr id="26" name="AutoShape 13">
                <a:extLst>
                  <a:ext uri="{FF2B5EF4-FFF2-40B4-BE49-F238E27FC236}">
                    <a16:creationId xmlns:a16="http://schemas.microsoft.com/office/drawing/2014/main" id="{A0941C07-3877-FE40-9443-195412C7CA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254" y="487977"/>
                <a:ext cx="1888491" cy="54804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599"/>
                    </a:lnTo>
                    <a:lnTo>
                      <a:pt x="0" y="21599"/>
                    </a:lnTo>
                    <a:close/>
                  </a:path>
                </a:pathLst>
              </a:cu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0" tIns="0" rIns="0" bIns="0" anchor="ctr"/>
              <a:lstStyle/>
              <a:p>
                <a:pPr algn="ctr"/>
                <a:r>
                  <a:rPr lang="en-US" sz="3527"/>
                  <a:t>Computer</a:t>
                </a:r>
                <a:endParaRPr lang="en-US" sz="1984"/>
              </a:p>
            </p:txBody>
          </p:sp>
        </p:grpSp>
        <p:sp>
          <p:nvSpPr>
            <p:cNvPr id="19" name="Line 14">
              <a:extLst>
                <a:ext uri="{FF2B5EF4-FFF2-40B4-BE49-F238E27FC236}">
                  <a16:creationId xmlns:a16="http://schemas.microsoft.com/office/drawing/2014/main" id="{FA7E7B4A-0D3E-F24C-BEB0-2B731A96BF83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0292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 dirty="0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0" name="Line 15">
              <a:extLst>
                <a:ext uri="{FF2B5EF4-FFF2-40B4-BE49-F238E27FC236}">
                  <a16:creationId xmlns:a16="http://schemas.microsoft.com/office/drawing/2014/main" id="{F37705E2-AAD9-CA49-B7A6-D21E5B099035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2514600" y="5715000"/>
              <a:ext cx="9144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1" name="Line 16">
              <a:extLst>
                <a:ext uri="{FF2B5EF4-FFF2-40B4-BE49-F238E27FC236}">
                  <a16:creationId xmlns:a16="http://schemas.microsoft.com/office/drawing/2014/main" id="{408BF138-B8ED-E446-852C-A3E11C8A1F0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096000" y="5257800"/>
              <a:ext cx="762000" cy="0"/>
            </a:xfrm>
            <a:prstGeom prst="line">
              <a:avLst/>
            </a:prstGeom>
            <a:noFill/>
            <a:ln w="38100" cap="flat" cmpd="sng">
              <a:solidFill>
                <a:srgbClr val="000000"/>
              </a:solidFill>
              <a:prstDash val="solid"/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/>
            <a:lstStyle/>
            <a:p>
              <a:pPr defTabSz="503972"/>
              <a:endParaRPr lang="en-US" sz="1323">
                <a:latin typeface="Helvetica" charset="0"/>
                <a:cs typeface="Helvetica" charset="0"/>
                <a:sym typeface="Helvetica" charset="0"/>
              </a:endParaRPr>
            </a:p>
          </p:txBody>
        </p:sp>
        <p:sp>
          <p:nvSpPr>
            <p:cNvPr id="22" name="AutoShape 17">
              <a:extLst>
                <a:ext uri="{FF2B5EF4-FFF2-40B4-BE49-F238E27FC236}">
                  <a16:creationId xmlns:a16="http://schemas.microsoft.com/office/drawing/2014/main" id="{CF6949CD-8517-3D41-AC2C-5B599B4AF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1925" y="4664075"/>
              <a:ext cx="96202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 dirty="0"/>
                <a:t>Date</a:t>
              </a:r>
              <a:endParaRPr lang="en-US" sz="1984" dirty="0"/>
            </a:p>
          </p:txBody>
        </p:sp>
        <p:sp>
          <p:nvSpPr>
            <p:cNvPr id="23" name="AutoShape 18">
              <a:extLst>
                <a:ext uri="{FF2B5EF4-FFF2-40B4-BE49-F238E27FC236}">
                  <a16:creationId xmlns:a16="http://schemas.microsoft.com/office/drawing/2014/main" id="{37E80B29-7352-3C4B-B2DF-1F3613956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00" y="5410200"/>
              <a:ext cx="1323975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Output</a:t>
              </a:r>
              <a:endParaRPr lang="en-US" sz="1984"/>
            </a:p>
          </p:txBody>
        </p:sp>
        <p:sp>
          <p:nvSpPr>
            <p:cNvPr id="24" name="AutoShape 19">
              <a:extLst>
                <a:ext uri="{FF2B5EF4-FFF2-40B4-BE49-F238E27FC236}">
                  <a16:creationId xmlns:a16="http://schemas.microsoft.com/office/drawing/2014/main" id="{611035FF-DB5C-A641-8D78-F4ACE30DEC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8000" y="4953000"/>
              <a:ext cx="1662113" cy="5476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50397" tIns="50397" rIns="50397" bIns="50397"/>
            <a:lstStyle/>
            <a:p>
              <a:r>
                <a:rPr lang="en-US" sz="3527"/>
                <a:t>Program</a:t>
              </a:r>
              <a:endParaRPr lang="en-US" sz="1984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A7F7CADC-0296-C84F-BEED-38C4D3F20C7E}"/>
              </a:ext>
            </a:extLst>
          </p:cNvPr>
          <p:cNvSpPr txBox="1">
            <a:spLocks/>
          </p:cNvSpPr>
          <p:nvPr/>
        </p:nvSpPr>
        <p:spPr>
          <a:xfrm>
            <a:off x="489133" y="3955201"/>
            <a:ext cx="9071640" cy="1020730"/>
          </a:xfrm>
          <a:prstGeom prst="rect">
            <a:avLst/>
          </a:prstGeom>
        </p:spPr>
        <p:txBody>
          <a:bodyPr lIns="0" tIns="0" rIns="0" bIns="0"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845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6D78C7-6AD4-A043-86B5-D7E8198F95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5B9146-1378-CB4E-AEF5-EB02360FF5DB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5288985"/>
          </a:xfrm>
        </p:spPr>
        <p:txBody>
          <a:bodyPr/>
          <a:lstStyle/>
          <a:p>
            <a:r>
              <a:rPr lang="en-US" dirty="0"/>
              <a:t>[Arthur Samuel, 1959] field of study that </a:t>
            </a:r>
          </a:p>
          <a:p>
            <a:pPr lvl="1"/>
            <a:r>
              <a:rPr lang="en-US" dirty="0"/>
              <a:t>gives computers the ability to learn without being explicitly programmed</a:t>
            </a:r>
          </a:p>
          <a:p>
            <a:r>
              <a:rPr lang="en-US" dirty="0"/>
              <a:t>[Kevin Murphy] algorithms that</a:t>
            </a:r>
          </a:p>
          <a:p>
            <a:pPr lvl="1"/>
            <a:r>
              <a:rPr lang="en-US" dirty="0"/>
              <a:t>automatically detect patterns in data</a:t>
            </a:r>
          </a:p>
          <a:p>
            <a:pPr lvl="1"/>
            <a:r>
              <a:rPr lang="en-US" dirty="0"/>
              <a:t>use the uncovered patterns to predict future data or other outcomes of interest</a:t>
            </a:r>
          </a:p>
          <a:p>
            <a:r>
              <a:rPr lang="en-US" dirty="0"/>
              <a:t>[Tom Mitchell] algorithms that</a:t>
            </a:r>
          </a:p>
          <a:p>
            <a:pPr lvl="1"/>
            <a:r>
              <a:rPr lang="en-US" dirty="0"/>
              <a:t>improve their performance (P)</a:t>
            </a:r>
          </a:p>
          <a:p>
            <a:pPr lvl="1"/>
            <a:r>
              <a:rPr lang="en-US" dirty="0"/>
              <a:t>at some task (T)</a:t>
            </a:r>
          </a:p>
          <a:p>
            <a:pPr lvl="1"/>
            <a:r>
              <a:rPr lang="en-US" dirty="0"/>
              <a:t>with experience (E)</a:t>
            </a:r>
          </a:p>
        </p:txBody>
      </p:sp>
    </p:spTree>
    <p:extLst>
      <p:ext uri="{BB962C8B-B14F-4D97-AF65-F5344CB8AC3E}">
        <p14:creationId xmlns:p14="http://schemas.microsoft.com/office/powerpoint/2010/main" val="37219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294967295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(C) Dhruv Batra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33" y="4115822"/>
            <a:ext cx="5599759" cy="3009871"/>
          </a:xfrm>
          <a:prstGeom prst="rect">
            <a:avLst/>
          </a:prstGeom>
        </p:spPr>
      </p:pic>
      <p:sp>
        <p:nvSpPr>
          <p:cNvPr id="5" name="Slide Number Placeholder 4"/>
          <p:cNvSpPr>
            <a:spLocks noGrp="1"/>
          </p:cNvSpPr>
          <p:nvPr>
            <p:ph type="sldNum" sz="quarter" idx="4294967295"/>
          </p:nvPr>
        </p:nvSpPr>
        <p:spPr/>
        <p:txBody>
          <a:bodyPr/>
          <a:lstStyle/>
          <a:p>
            <a:pPr>
              <a:defRPr/>
            </a:pPr>
            <a:fld id="{7134A590-6033-DE48-865B-A0558AEFCBD1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rcRect t="5183" b="11890"/>
          <a:stretch>
            <a:fillRect/>
          </a:stretch>
        </p:blipFill>
        <p:spPr>
          <a:xfrm>
            <a:off x="1596460" y="1427938"/>
            <a:ext cx="6887704" cy="2687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0770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r>
              <a:rPr lang="en-US" sz="2600" dirty="0">
                <a:solidFill>
                  <a:srgbClr val="FF0000"/>
                </a:solidFill>
              </a:rPr>
              <a:t>“We propose that a 2 month, 10 man study of artificial intelligence be carried out </a:t>
            </a:r>
            <a:r>
              <a:rPr lang="en-US" sz="2600" dirty="0"/>
              <a:t>during the summer of 1956 at Dartmouth College in Hanover, New Hampshire.”</a:t>
            </a:r>
          </a:p>
          <a:p>
            <a:r>
              <a:rPr lang="en-US" sz="2600" dirty="0"/>
              <a:t>The study is to proceed on the basis of the conjecture that every aspect of learning or any other feature of intelligence can in principle be so precisely described that a machine can be made to simulate it. </a:t>
            </a:r>
          </a:p>
          <a:p>
            <a:r>
              <a:rPr lang="en-US" sz="2600" dirty="0"/>
              <a:t>An attempt will be made to find how to make machines use language, form abstractions and concepts, solve kinds of problems now reserved for humans, and improve themselves.</a:t>
            </a:r>
          </a:p>
          <a:p>
            <a:r>
              <a:rPr lang="en-US" sz="2600" dirty="0">
                <a:solidFill>
                  <a:srgbClr val="FF0000"/>
                </a:solidFill>
              </a:rPr>
              <a:t>We think that a significant advance can be made </a:t>
            </a:r>
            <a:r>
              <a:rPr lang="en-US" sz="2600" dirty="0"/>
              <a:t>in one or more of these problems if a carefully selected group of scientists work on it together </a:t>
            </a:r>
            <a:r>
              <a:rPr lang="en-US" sz="2600" dirty="0">
                <a:solidFill>
                  <a:srgbClr val="FF0000"/>
                </a:solidFill>
              </a:rPr>
              <a:t>for a summer.”</a:t>
            </a:r>
          </a:p>
          <a:p>
            <a:endParaRPr lang="en-US" sz="2600" dirty="0"/>
          </a:p>
        </p:txBody>
      </p:sp>
    </p:spTree>
    <p:extLst>
      <p:ext uri="{BB962C8B-B14F-4D97-AF65-F5344CB8AC3E}">
        <p14:creationId xmlns:p14="http://schemas.microsoft.com/office/powerpoint/2010/main" val="374330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Scurt</a:t>
            </a:r>
            <a:r>
              <a:rPr lang="en-US" dirty="0"/>
              <a:t> </a:t>
            </a:r>
            <a:r>
              <a:rPr lang="en-US" dirty="0" err="1"/>
              <a:t>istoric</a:t>
            </a:r>
            <a:r>
              <a:rPr lang="en-US" dirty="0"/>
              <a:t> al </a:t>
            </a:r>
            <a:r>
              <a:rPr lang="en-US" dirty="0" err="1"/>
              <a:t>inteligenței</a:t>
            </a:r>
            <a:r>
              <a:rPr lang="en-US" dirty="0"/>
              <a:t> </a:t>
            </a:r>
            <a:r>
              <a:rPr lang="en-US" dirty="0" err="1"/>
              <a:t>artificiale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1428750"/>
            <a:ext cx="9071640" cy="5849730"/>
          </a:xfrm>
        </p:spPr>
        <p:txBody>
          <a:bodyPr>
            <a:no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1960-1980: ”AI Winter”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1990: </a:t>
            </a:r>
            <a:r>
              <a:rPr lang="en-US" sz="2600" dirty="0" err="1"/>
              <a:t>Rețelele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descoperirii</a:t>
            </a:r>
            <a:r>
              <a:rPr lang="en-US" sz="2600" dirty="0"/>
              <a:t> </a:t>
            </a:r>
            <a:r>
              <a:rPr lang="en-US" sz="2600" dirty="0" err="1"/>
              <a:t>algoritmului</a:t>
            </a:r>
            <a:r>
              <a:rPr lang="en-US" sz="2600" dirty="0"/>
              <a:t> de </a:t>
            </a:r>
            <a:r>
              <a:rPr lang="en-US" sz="2600" dirty="0" err="1"/>
              <a:t>propagare</a:t>
            </a:r>
            <a:r>
              <a:rPr lang="en-US" sz="2600" dirty="0"/>
              <a:t> a </a:t>
            </a:r>
            <a:r>
              <a:rPr lang="en-US" sz="2600" dirty="0" err="1"/>
              <a:t>erorii</a:t>
            </a:r>
            <a:r>
              <a:rPr lang="en-US" sz="2600" dirty="0"/>
              <a:t> </a:t>
            </a:r>
            <a:r>
              <a:rPr lang="en-US" sz="2600" dirty="0" err="1"/>
              <a:t>înapoi</a:t>
            </a:r>
            <a:r>
              <a:rPr lang="en-US" sz="2600" dirty="0"/>
              <a:t> </a:t>
            </a:r>
            <a:r>
              <a:rPr lang="en-US" sz="2600" dirty="0" err="1"/>
              <a:t>pentru</a:t>
            </a:r>
            <a:r>
              <a:rPr lang="en-US" sz="2600" dirty="0"/>
              <a:t> </a:t>
            </a:r>
            <a:r>
              <a:rPr lang="en-US" sz="2600" dirty="0" err="1"/>
              <a:t>rețele</a:t>
            </a:r>
            <a:r>
              <a:rPr lang="en-US" sz="2600" dirty="0"/>
              <a:t> cu </a:t>
            </a:r>
            <a:r>
              <a:rPr lang="en-US" sz="2600" dirty="0" err="1"/>
              <a:t>mai</a:t>
            </a:r>
            <a:r>
              <a:rPr lang="en-US" sz="2600" dirty="0"/>
              <a:t> </a:t>
            </a:r>
            <a:r>
              <a:rPr lang="en-US" sz="2600" dirty="0" err="1"/>
              <a:t>multe</a:t>
            </a:r>
            <a:r>
              <a:rPr lang="en-US" sz="2600" dirty="0"/>
              <a:t> </a:t>
            </a:r>
            <a:r>
              <a:rPr lang="en-US" sz="2600" dirty="0" err="1"/>
              <a:t>straturi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2000: </a:t>
            </a:r>
            <a:r>
              <a:rPr lang="en-US" sz="2600" dirty="0" err="1"/>
              <a:t>Metodele</a:t>
            </a:r>
            <a:r>
              <a:rPr lang="en-US" sz="2600" dirty="0"/>
              <a:t> kernel </a:t>
            </a:r>
            <a:r>
              <a:rPr lang="en-US" sz="2600" dirty="0" err="1"/>
              <a:t>domină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din </a:t>
            </a:r>
            <a:r>
              <a:rPr lang="en-US" sz="2600" dirty="0" err="1"/>
              <a:t>cauza</a:t>
            </a:r>
            <a:r>
              <a:rPr lang="en-US" sz="2600" dirty="0"/>
              <a:t> </a:t>
            </a:r>
            <a:r>
              <a:rPr lang="en-US" sz="2600" dirty="0" err="1"/>
              <a:t>instabilității</a:t>
            </a:r>
            <a:r>
              <a:rPr lang="en-US" sz="2600" dirty="0"/>
              <a:t> </a:t>
            </a:r>
            <a:r>
              <a:rPr lang="en-US" sz="2600" dirty="0" err="1"/>
              <a:t>rețelelor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endParaRPr lang="en-US" sz="2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dirty="0" err="1"/>
              <a:t>Anii</a:t>
            </a:r>
            <a:r>
              <a:rPr lang="en-US" sz="2600" dirty="0"/>
              <a:t> 2010: </a:t>
            </a:r>
            <a:r>
              <a:rPr lang="en-US" sz="2600" dirty="0" err="1"/>
              <a:t>Revenirea</a:t>
            </a:r>
            <a:r>
              <a:rPr lang="en-US" sz="2600" dirty="0"/>
              <a:t> la </a:t>
            </a:r>
            <a:r>
              <a:rPr lang="en-US" sz="2600" dirty="0" err="1"/>
              <a:t>rețele</a:t>
            </a:r>
            <a:r>
              <a:rPr lang="en-US" sz="2600" dirty="0"/>
              <a:t> </a:t>
            </a:r>
            <a:r>
              <a:rPr lang="en-US" sz="2600" dirty="0" err="1"/>
              <a:t>neuronale</a:t>
            </a:r>
            <a:r>
              <a:rPr lang="en-US" sz="2600" dirty="0"/>
              <a:t>, </a:t>
            </a:r>
            <a:r>
              <a:rPr lang="en-US" sz="2600" dirty="0" err="1"/>
              <a:t>în</a:t>
            </a:r>
            <a:r>
              <a:rPr lang="en-US" sz="2600" dirty="0"/>
              <a:t> principal </a:t>
            </a:r>
            <a:r>
              <a:rPr lang="en-US" sz="2600" dirty="0" err="1"/>
              <a:t>datorită</a:t>
            </a:r>
            <a:r>
              <a:rPr lang="en-US" sz="2600" dirty="0"/>
              <a:t> </a:t>
            </a:r>
            <a:r>
              <a:rPr lang="en-US" sz="2600" dirty="0" err="1"/>
              <a:t>conceptului</a:t>
            </a:r>
            <a:r>
              <a:rPr lang="en-US" sz="2600" dirty="0"/>
              <a:t> de </a:t>
            </a:r>
            <a:r>
              <a:rPr lang="en-US" sz="2600" dirty="0" err="1"/>
              <a:t>învățare</a:t>
            </a:r>
            <a:r>
              <a:rPr lang="en-US" sz="2600" dirty="0"/>
              <a:t> </a:t>
            </a:r>
            <a:r>
              <a:rPr lang="en-US" sz="2600" dirty="0" err="1"/>
              <a:t>profundă</a:t>
            </a:r>
            <a:r>
              <a:rPr lang="en-US" sz="2600" dirty="0"/>
              <a:t> (deep learning)</a:t>
            </a:r>
          </a:p>
        </p:txBody>
      </p:sp>
    </p:spTree>
    <p:extLst>
      <p:ext uri="{BB962C8B-B14F-4D97-AF65-F5344CB8AC3E}">
        <p14:creationId xmlns:p14="http://schemas.microsoft.com/office/powerpoint/2010/main" val="153664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funcționează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/>
              <a:t>prezent</a:t>
            </a:r>
            <a:r>
              <a:rPr lang="en-US" dirty="0"/>
              <a:t>?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type="subTitle"/>
          </p:nvPr>
        </p:nvSpPr>
        <p:spPr>
          <a:xfrm>
            <a:off x="504000" y="2143124"/>
            <a:ext cx="3425874" cy="4010355"/>
          </a:xfrm>
        </p:spPr>
        <p:txBody>
          <a:bodyPr/>
          <a:lstStyle/>
          <a:p>
            <a:r>
              <a:rPr lang="en-US" dirty="0"/>
              <a:t>Mai </a:t>
            </a:r>
            <a:r>
              <a:rPr lang="en-US" dirty="0" err="1"/>
              <a:t>multă</a:t>
            </a:r>
            <a:r>
              <a:rPr lang="en-US" dirty="0"/>
              <a:t> </a:t>
            </a:r>
            <a:r>
              <a:rPr lang="en-US" dirty="0" err="1"/>
              <a:t>putere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de </a:t>
            </a:r>
            <a:r>
              <a:rPr lang="en-US" dirty="0" err="1"/>
              <a:t>calcul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Mai </a:t>
            </a:r>
            <a:r>
              <a:rPr lang="en-US" dirty="0" err="1"/>
              <a:t>multe</a:t>
            </a:r>
            <a:r>
              <a:rPr lang="en-US" dirty="0"/>
              <a:t> date</a:t>
            </a:r>
          </a:p>
          <a:p>
            <a:endParaRPr lang="en-US" dirty="0"/>
          </a:p>
          <a:p>
            <a:r>
              <a:rPr lang="en-US" dirty="0" err="1"/>
              <a:t>Modele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bune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 rot="16200000">
            <a:off x="2539443" y="3849004"/>
            <a:ext cx="268788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Acuratețe</a:t>
            </a:r>
            <a:endParaRPr lang="en-US" sz="1984" dirty="0"/>
          </a:p>
        </p:txBody>
      </p:sp>
      <p:sp>
        <p:nvSpPr>
          <p:cNvPr id="11" name="Up Arrow 10"/>
          <p:cNvSpPr/>
          <p:nvPr/>
        </p:nvSpPr>
        <p:spPr bwMode="auto">
          <a:xfrm>
            <a:off x="4137497" y="2703900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58436" y="6180538"/>
            <a:ext cx="4783353" cy="39767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984" dirty="0" err="1"/>
              <a:t>Numărul</a:t>
            </a:r>
            <a:r>
              <a:rPr lang="en-US" sz="1984" dirty="0"/>
              <a:t> de </a:t>
            </a:r>
            <a:r>
              <a:rPr lang="en-US" sz="1984" dirty="0" err="1"/>
              <a:t>exemple</a:t>
            </a:r>
            <a:r>
              <a:rPr lang="en-US" sz="1984" dirty="0"/>
              <a:t> </a:t>
            </a:r>
            <a:r>
              <a:rPr lang="en-US" sz="1984" dirty="0" err="1"/>
              <a:t>pentru</a:t>
            </a:r>
            <a:r>
              <a:rPr lang="en-US" sz="1984" dirty="0"/>
              <a:t> </a:t>
            </a:r>
            <a:r>
              <a:rPr lang="en-US" sz="1984" dirty="0" err="1"/>
              <a:t>antrenare</a:t>
            </a:r>
            <a:endParaRPr lang="en-US" sz="1984" dirty="0"/>
          </a:p>
        </p:txBody>
      </p:sp>
      <p:sp>
        <p:nvSpPr>
          <p:cNvPr id="14" name="Up Arrow 13"/>
          <p:cNvSpPr/>
          <p:nvPr/>
        </p:nvSpPr>
        <p:spPr bwMode="auto">
          <a:xfrm rot="5400000">
            <a:off x="6942637" y="5327712"/>
            <a:ext cx="167993" cy="2687884"/>
          </a:xfrm>
          <a:prstGeom prst="upArrow">
            <a:avLst/>
          </a:prstGeom>
          <a:ln>
            <a:headEnd type="none" w="med" len="med"/>
            <a:tailEnd type="none" w="med" len="med"/>
          </a:ln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13FDCD-1821-7143-BBFB-83FE8A77F5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215" y="1862714"/>
            <a:ext cx="5436084" cy="419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528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3999" y="1943100"/>
            <a:ext cx="9240075" cy="4210380"/>
          </a:xfrm>
        </p:spPr>
        <p:txBody>
          <a:bodyPr/>
          <a:lstStyle/>
          <a:p>
            <a:r>
              <a:rPr lang="en-US" dirty="0" err="1"/>
              <a:t>Mii</a:t>
            </a:r>
            <a:r>
              <a:rPr lang="en-US" dirty="0"/>
              <a:t> de </a:t>
            </a:r>
            <a:r>
              <a:rPr lang="en-US" dirty="0" err="1"/>
              <a:t>algoritmi</a:t>
            </a:r>
            <a:r>
              <a:rPr lang="en-US" dirty="0"/>
              <a:t> de </a:t>
            </a:r>
            <a:r>
              <a:rPr lang="en-US" dirty="0" err="1"/>
              <a:t>învățare</a:t>
            </a:r>
            <a:r>
              <a:rPr lang="en-US" dirty="0"/>
              <a:t> automata </a:t>
            </a:r>
            <a:r>
              <a:rPr lang="en-US" dirty="0" err="1"/>
              <a:t>existenți</a:t>
            </a:r>
            <a:endParaRPr lang="en-US" dirty="0"/>
          </a:p>
          <a:p>
            <a:pPr lvl="1"/>
            <a:r>
              <a:rPr lang="en-US" sz="2800" dirty="0" err="1"/>
              <a:t>Cercetătorii</a:t>
            </a:r>
            <a:r>
              <a:rPr lang="en-US" sz="2800" dirty="0"/>
              <a:t> </a:t>
            </a:r>
            <a:r>
              <a:rPr lang="en-US" sz="2800" dirty="0" err="1"/>
              <a:t>publică</a:t>
            </a:r>
            <a:r>
              <a:rPr lang="en-US" sz="2800" dirty="0"/>
              <a:t> </a:t>
            </a:r>
            <a:r>
              <a:rPr lang="en-US" sz="2800" dirty="0" err="1"/>
              <a:t>sute</a:t>
            </a:r>
            <a:r>
              <a:rPr lang="en-US" sz="2800" dirty="0"/>
              <a:t> de </a:t>
            </a:r>
            <a:r>
              <a:rPr lang="en-US" sz="2800" dirty="0" err="1"/>
              <a:t>noi</a:t>
            </a:r>
            <a:r>
              <a:rPr lang="en-US" sz="2800" dirty="0"/>
              <a:t> </a:t>
            </a:r>
            <a:r>
              <a:rPr lang="en-US" sz="2800" dirty="0" err="1"/>
              <a:t>algoritmi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fiecare</a:t>
            </a:r>
            <a:r>
              <a:rPr lang="en-US" sz="2800" dirty="0"/>
              <a:t> an</a:t>
            </a:r>
          </a:p>
          <a:p>
            <a:endParaRPr lang="en-US" dirty="0"/>
          </a:p>
          <a:p>
            <a:r>
              <a:rPr lang="en-US" dirty="0" err="1"/>
              <a:t>Simplificând</a:t>
            </a:r>
            <a:r>
              <a:rPr lang="en-US" dirty="0"/>
              <a:t> </a:t>
            </a:r>
            <a:r>
              <a:rPr lang="en-US" dirty="0" err="1"/>
              <a:t>decenii</a:t>
            </a:r>
            <a:r>
              <a:rPr lang="en-US" dirty="0"/>
              <a:t> de </a:t>
            </a:r>
            <a:r>
              <a:rPr lang="en-US" dirty="0" err="1"/>
              <a:t>cercetare</a:t>
            </a:r>
            <a:r>
              <a:rPr lang="en-US" dirty="0"/>
              <a:t> </a:t>
            </a:r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domeniu</a:t>
            </a:r>
            <a:r>
              <a:rPr lang="en-US" dirty="0"/>
              <a:t>, </a:t>
            </a:r>
            <a:r>
              <a:rPr lang="en-US" dirty="0" err="1"/>
              <a:t>putem</a:t>
            </a:r>
            <a:r>
              <a:rPr lang="en-US" dirty="0"/>
              <a:t> reduce </a:t>
            </a:r>
            <a:r>
              <a:rPr lang="en-US" dirty="0" err="1"/>
              <a:t>învățarea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la:</a:t>
            </a:r>
          </a:p>
          <a:p>
            <a:pPr lvl="1"/>
            <a:r>
              <a:rPr lang="en-US" sz="2800" dirty="0" err="1"/>
              <a:t>Învățarea</a:t>
            </a:r>
            <a:r>
              <a:rPr lang="en-US" sz="2800" dirty="0"/>
              <a:t> </a:t>
            </a:r>
            <a:r>
              <a:rPr lang="en-US" sz="2800" dirty="0" err="1"/>
              <a:t>unei</a:t>
            </a:r>
            <a:r>
              <a:rPr lang="en-US" sz="2800" dirty="0"/>
              <a:t> </a:t>
            </a:r>
            <a:r>
              <a:rPr lang="en-US" sz="2800" dirty="0" err="1"/>
              <a:t>funcții</a:t>
            </a:r>
            <a:r>
              <a:rPr lang="en-US" sz="2800" dirty="0"/>
              <a:t> f care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mapeze</a:t>
            </a:r>
            <a:r>
              <a:rPr lang="en-US" sz="2800" dirty="0"/>
              <a:t> un input X </a:t>
            </a:r>
            <a:r>
              <a:rPr lang="en-US" sz="2800" dirty="0" err="1"/>
              <a:t>către</a:t>
            </a:r>
            <a:r>
              <a:rPr lang="en-US" sz="2800" dirty="0"/>
              <a:t> un output Y, </a:t>
            </a:r>
            <a:r>
              <a:rPr lang="en-US" sz="2800" dirty="0" err="1"/>
              <a:t>anume</a:t>
            </a:r>
            <a:r>
              <a:rPr lang="en-US" sz="2800" dirty="0"/>
              <a:t> f: X </a:t>
            </a:r>
            <a:r>
              <a:rPr lang="en-US" sz="2800" dirty="0">
                <a:sym typeface="Wingdings"/>
              </a:rPr>
              <a:t></a:t>
            </a:r>
            <a:r>
              <a:rPr lang="en-US" sz="2800" dirty="0"/>
              <a:t> Y</a:t>
            </a:r>
          </a:p>
          <a:p>
            <a:pPr lvl="1"/>
            <a:r>
              <a:rPr lang="en-US" sz="2800" dirty="0" err="1"/>
              <a:t>Exemplu</a:t>
            </a:r>
            <a:r>
              <a:rPr lang="en-US" sz="2800" dirty="0"/>
              <a:t>: X: email-</a:t>
            </a:r>
            <a:r>
              <a:rPr lang="en-US" sz="2800" dirty="0" err="1"/>
              <a:t>uri</a:t>
            </a:r>
            <a:r>
              <a:rPr lang="en-US" sz="2800" dirty="0"/>
              <a:t>, Y: {spam, non-spam}</a:t>
            </a:r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16627560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0"/>
            <a:ext cx="9071640" cy="5760473"/>
          </a:xfrm>
        </p:spPr>
        <p:txBody>
          <a:bodyPr/>
          <a:lstStyle/>
          <a:p>
            <a:r>
              <a:rPr lang="en-US" sz="2400" dirty="0"/>
              <a:t>Input: X   			(</a:t>
            </a:r>
            <a:r>
              <a:rPr lang="en-US" sz="2400" dirty="0" err="1"/>
              <a:t>imagini</a:t>
            </a:r>
            <a:r>
              <a:rPr lang="en-US" sz="2400" dirty="0"/>
              <a:t>, </a:t>
            </a:r>
            <a:r>
              <a:rPr lang="en-US" sz="2400" dirty="0" err="1"/>
              <a:t>texte</a:t>
            </a:r>
            <a:r>
              <a:rPr lang="en-US" sz="2400" dirty="0"/>
              <a:t>, email-</a:t>
            </a:r>
            <a:r>
              <a:rPr lang="en-US" sz="2400" dirty="0" err="1"/>
              <a:t>uri</a:t>
            </a:r>
            <a:r>
              <a:rPr lang="en-US" sz="2400" dirty="0"/>
              <a:t>…)</a:t>
            </a:r>
          </a:p>
          <a:p>
            <a:endParaRPr lang="en-US" sz="2400" dirty="0"/>
          </a:p>
          <a:p>
            <a:r>
              <a:rPr lang="en-US" sz="2400" dirty="0"/>
              <a:t>Output: Y			(spam </a:t>
            </a:r>
            <a:r>
              <a:rPr lang="en-US" sz="2400" dirty="0" err="1"/>
              <a:t>sau</a:t>
            </a:r>
            <a:r>
              <a:rPr lang="en-US" sz="2400" dirty="0"/>
              <a:t> non-spam…)</a:t>
            </a:r>
          </a:p>
          <a:p>
            <a:endParaRPr lang="en-US" sz="2400" dirty="0"/>
          </a:p>
          <a:p>
            <a:r>
              <a:rPr lang="en-US" sz="2400" dirty="0" err="1"/>
              <a:t>Funcție</a:t>
            </a:r>
            <a:r>
              <a:rPr lang="en-US" sz="2400" dirty="0"/>
              <a:t> Target (</a:t>
            </a:r>
            <a:r>
              <a:rPr lang="en-US" sz="2400" dirty="0" err="1"/>
              <a:t>necunoscută</a:t>
            </a:r>
            <a:r>
              <a:rPr lang="en-US" sz="2400" dirty="0"/>
              <a:t>)</a:t>
            </a:r>
          </a:p>
          <a:p>
            <a:pPr lvl="1"/>
            <a:r>
              <a:rPr lang="en-US" dirty="0"/>
              <a:t>f: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			(</a:t>
            </a:r>
            <a:r>
              <a:rPr lang="en-US" dirty="0" err="1"/>
              <a:t>realitatea</a:t>
            </a:r>
            <a:r>
              <a:rPr lang="en-US" dirty="0"/>
              <a:t> / ”</a:t>
            </a:r>
            <a:r>
              <a:rPr lang="en-US" dirty="0" err="1"/>
              <a:t>adevărata</a:t>
            </a:r>
            <a:r>
              <a:rPr lang="en-US" dirty="0"/>
              <a:t>” </a:t>
            </a:r>
            <a:r>
              <a:rPr lang="en-US" dirty="0" err="1"/>
              <a:t>mapare</a:t>
            </a:r>
            <a:r>
              <a:rPr lang="en-US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Date </a:t>
            </a:r>
          </a:p>
          <a:p>
            <a:pPr lvl="1"/>
            <a:r>
              <a:rPr lang="en-US" dirty="0"/>
              <a:t>(x</a:t>
            </a:r>
            <a:r>
              <a:rPr lang="en-US" baseline="-25000" dirty="0"/>
              <a:t>1</a:t>
            </a:r>
            <a:r>
              <a:rPr lang="en-US" dirty="0"/>
              <a:t>,y</a:t>
            </a:r>
            <a:r>
              <a:rPr lang="en-US" baseline="-25000" dirty="0"/>
              <a:t>1</a:t>
            </a:r>
            <a:r>
              <a:rPr lang="en-US" dirty="0"/>
              <a:t>), (x</a:t>
            </a:r>
            <a:r>
              <a:rPr lang="en-US" baseline="-25000" dirty="0"/>
              <a:t>2</a:t>
            </a:r>
            <a:r>
              <a:rPr lang="en-US" dirty="0"/>
              <a:t>,y</a:t>
            </a:r>
            <a:r>
              <a:rPr lang="en-US" baseline="-25000" dirty="0"/>
              <a:t>2</a:t>
            </a:r>
            <a:r>
              <a:rPr lang="en-US" dirty="0"/>
              <a:t>), …, (</a:t>
            </a:r>
            <a:r>
              <a:rPr lang="en-US" dirty="0" err="1"/>
              <a:t>x</a:t>
            </a:r>
            <a:r>
              <a:rPr lang="en-US" baseline="-25000" dirty="0" err="1"/>
              <a:t>N</a:t>
            </a:r>
            <a:r>
              <a:rPr lang="en-US" dirty="0" err="1"/>
              <a:t>,y</a:t>
            </a:r>
            <a:r>
              <a:rPr lang="en-US" baseline="-25000" dirty="0" err="1"/>
              <a:t>N</a:t>
            </a:r>
            <a:r>
              <a:rPr lang="en-US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Model</a:t>
            </a:r>
          </a:p>
          <a:p>
            <a:pPr lvl="1"/>
            <a:r>
              <a:rPr lang="en-US" dirty="0"/>
              <a:t>g: X </a:t>
            </a:r>
            <a:r>
              <a:rPr lang="en-US" dirty="0">
                <a:sym typeface="Wingdings"/>
              </a:rPr>
              <a:t></a:t>
            </a:r>
            <a:r>
              <a:rPr lang="en-US" dirty="0"/>
              <a:t> Y</a:t>
            </a:r>
          </a:p>
          <a:p>
            <a:pPr lvl="1"/>
            <a:r>
              <a:rPr lang="en-US" dirty="0"/>
              <a:t>y = g(x) = sign(</a:t>
            </a:r>
            <a:r>
              <a:rPr lang="en-US" dirty="0" err="1"/>
              <a:t>w</a:t>
            </a:r>
            <a:r>
              <a:rPr lang="en-US" baseline="30000" dirty="0" err="1"/>
              <a:t>T</a:t>
            </a:r>
            <a:r>
              <a:rPr lang="en-US" dirty="0" err="1"/>
              <a:t>x</a:t>
            </a:r>
            <a:r>
              <a:rPr lang="en-US" dirty="0"/>
              <a:t>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400147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2257424"/>
            <a:ext cx="9071640" cy="3896055"/>
          </a:xfrm>
        </p:spPr>
        <p:txBody>
          <a:bodyPr/>
          <a:lstStyle/>
          <a:p>
            <a:r>
              <a:rPr lang="en-US" dirty="0" err="1"/>
              <a:t>Orice</a:t>
            </a:r>
            <a:r>
              <a:rPr lang="en-US" dirty="0"/>
              <a:t> </a:t>
            </a:r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învățare</a:t>
            </a:r>
            <a:r>
              <a:rPr lang="en-US" dirty="0"/>
              <a:t> </a:t>
            </a:r>
            <a:r>
              <a:rPr lang="en-US" dirty="0" err="1"/>
              <a:t>automată</a:t>
            </a:r>
            <a:r>
              <a:rPr lang="en-US" dirty="0"/>
              <a:t> are 3 </a:t>
            </a:r>
            <a:r>
              <a:rPr lang="en-US" dirty="0" err="1"/>
              <a:t>componente</a:t>
            </a:r>
            <a:r>
              <a:rPr lang="en-US" dirty="0"/>
              <a:t>:</a:t>
            </a:r>
          </a:p>
          <a:p>
            <a:pPr lvl="1"/>
            <a:r>
              <a:rPr lang="en-US" sz="2800" dirty="0" err="1"/>
              <a:t>Reprezentare</a:t>
            </a:r>
            <a:r>
              <a:rPr lang="en-US" sz="2800" dirty="0"/>
              <a:t> / </a:t>
            </a:r>
            <a:r>
              <a:rPr lang="en-US" sz="2800" dirty="0" err="1"/>
              <a:t>Modelare</a:t>
            </a:r>
            <a:endParaRPr lang="en-US" sz="2800" dirty="0"/>
          </a:p>
          <a:p>
            <a:pPr lvl="1"/>
            <a:r>
              <a:rPr lang="en-US" sz="2800" dirty="0" err="1"/>
              <a:t>Evaluare</a:t>
            </a:r>
            <a:r>
              <a:rPr lang="en-US" sz="2800" dirty="0"/>
              <a:t> / </a:t>
            </a:r>
            <a:r>
              <a:rPr lang="en-US" sz="2800" dirty="0" err="1"/>
              <a:t>Funcție</a:t>
            </a:r>
            <a:r>
              <a:rPr lang="en-US" sz="2800" dirty="0"/>
              <a:t> </a:t>
            </a:r>
            <a:r>
              <a:rPr lang="en-US" sz="2800" dirty="0" err="1"/>
              <a:t>obiectiv</a:t>
            </a:r>
            <a:endParaRPr lang="en-US" sz="2800" dirty="0"/>
          </a:p>
          <a:p>
            <a:pPr lvl="1"/>
            <a:r>
              <a:rPr lang="en-US" sz="2800" dirty="0" err="1"/>
              <a:t>Optimizare</a:t>
            </a:r>
            <a:endParaRPr lang="en-US" sz="2800" dirty="0"/>
          </a:p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Esența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r>
              <a:rPr lang="en-US" dirty="0"/>
              <a:t> automate</a:t>
            </a:r>
          </a:p>
        </p:txBody>
      </p:sp>
    </p:spTree>
    <p:extLst>
      <p:ext uri="{BB962C8B-B14F-4D97-AF65-F5344CB8AC3E}">
        <p14:creationId xmlns:p14="http://schemas.microsoft.com/office/powerpoint/2010/main" val="3884553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nvățarea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2" name="CustomShape 2"/>
          <p:cNvSpPr/>
          <p:nvPr/>
        </p:nvSpPr>
        <p:spPr>
          <a:xfrm>
            <a:off x="504000" y="2133359"/>
            <a:ext cx="9071640" cy="4807767"/>
          </a:xfrm>
          <a:prstGeom prst="ellipse">
            <a:avLst/>
          </a:prstGeom>
          <a:solidFill>
            <a:srgbClr val="FF0000">
              <a:alpha val="4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Intelligence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CustomShape 3"/>
          <p:cNvSpPr/>
          <p:nvPr/>
        </p:nvSpPr>
        <p:spPr>
          <a:xfrm>
            <a:off x="706582" y="2995983"/>
            <a:ext cx="3408219" cy="3082518"/>
          </a:xfrm>
          <a:prstGeom prst="ellipse">
            <a:avLst/>
          </a:prstGeom>
          <a:solidFill>
            <a:srgbClr val="FFFF00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Reprezentarea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Cunoștințelor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Knowledge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Representation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4" name="CustomShape 4"/>
          <p:cNvSpPr/>
          <p:nvPr/>
        </p:nvSpPr>
        <p:spPr>
          <a:xfrm>
            <a:off x="5985164" y="2995983"/>
            <a:ext cx="3408219" cy="3082518"/>
          </a:xfrm>
          <a:prstGeom prst="ellipse">
            <a:avLst/>
          </a:prstGeom>
          <a:solidFill>
            <a:srgbClr val="0047FF">
              <a:alpha val="60000"/>
            </a:srgbClr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=</a:t>
            </a:r>
          </a:p>
          <a:p>
            <a:pPr algn="ctr"/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Machine</a:t>
            </a:r>
          </a:p>
          <a:p>
            <a:pPr algn="ctr"/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Learning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Ce </a:t>
            </a:r>
            <a:r>
              <a:rPr lang="en-US" dirty="0" err="1"/>
              <a:t>cunoștințe</a:t>
            </a:r>
            <a:r>
              <a:rPr lang="en-US" dirty="0"/>
              <a:t> </a:t>
            </a:r>
            <a:r>
              <a:rPr lang="en-US" dirty="0" err="1"/>
              <a:t>sunt</a:t>
            </a:r>
            <a:r>
              <a:rPr lang="en-US" dirty="0"/>
              <a:t> </a:t>
            </a:r>
            <a:r>
              <a:rPr lang="en-US" dirty="0" err="1"/>
              <a:t>necesare</a:t>
            </a:r>
            <a:r>
              <a:rPr lang="en-US" dirty="0"/>
              <a:t>?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4D286239-BF42-E442-892A-927A9DBF649D}"/>
              </a:ext>
            </a:extLst>
          </p:cNvPr>
          <p:cNvSpPr/>
          <p:nvPr/>
        </p:nvSpPr>
        <p:spPr>
          <a:xfrm>
            <a:off x="6386517" y="1619952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Matematică</a:t>
            </a:r>
            <a:r>
              <a:rPr lang="en-US" sz="2200" dirty="0"/>
              <a:t> </a:t>
            </a:r>
            <a:r>
              <a:rPr lang="en-US" sz="2200" dirty="0" err="1"/>
              <a:t>aplicată</a:t>
            </a:r>
            <a:endParaRPr lang="en-US" sz="22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516E931-848D-3A4E-87D4-F90904DA70FD}"/>
              </a:ext>
            </a:extLst>
          </p:cNvPr>
          <p:cNvSpPr/>
          <p:nvPr/>
        </p:nvSpPr>
        <p:spPr>
          <a:xfrm>
            <a:off x="438157" y="1615860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Biologie</a:t>
            </a:r>
            <a:endParaRPr lang="en-US" sz="2200" dirty="0"/>
          </a:p>
          <a:p>
            <a:pPr algn="ctr"/>
            <a:r>
              <a:rPr lang="en-US" sz="2200" dirty="0" err="1"/>
              <a:t>Neurologie</a:t>
            </a:r>
            <a:endParaRPr lang="en-US" sz="2200" dirty="0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810CEB64-4834-E741-8C01-8E438F4988E5}"/>
              </a:ext>
            </a:extLst>
          </p:cNvPr>
          <p:cNvSpPr/>
          <p:nvPr/>
        </p:nvSpPr>
        <p:spPr>
          <a:xfrm>
            <a:off x="416806" y="4635265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Informatică</a:t>
            </a:r>
            <a:endParaRPr lang="en-US" sz="2200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DEC7A498-5F27-4641-BC39-362F1FB8A4D0}"/>
              </a:ext>
            </a:extLst>
          </p:cNvPr>
          <p:cNvSpPr/>
          <p:nvPr/>
        </p:nvSpPr>
        <p:spPr>
          <a:xfrm>
            <a:off x="7132565" y="4635266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Statistică</a:t>
            </a:r>
            <a:endParaRPr lang="en-US" sz="2200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EC081652-A74E-D64C-A2F9-174FE689624A}"/>
              </a:ext>
            </a:extLst>
          </p:cNvPr>
          <p:cNvSpPr/>
          <p:nvPr/>
        </p:nvSpPr>
        <p:spPr>
          <a:xfrm>
            <a:off x="3744634" y="3545001"/>
            <a:ext cx="2343150" cy="1451185"/>
          </a:xfrm>
          <a:prstGeom prst="ellipse">
            <a:avLst/>
          </a:prstGeom>
          <a:solidFill>
            <a:srgbClr val="0070C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err="1"/>
              <a:t>Învățare</a:t>
            </a:r>
            <a:r>
              <a:rPr lang="en-US" sz="2200" dirty="0"/>
              <a:t> </a:t>
            </a:r>
            <a:r>
              <a:rPr lang="en-US" sz="2200" dirty="0" err="1"/>
              <a:t>automată</a:t>
            </a:r>
            <a:endParaRPr lang="en-US" sz="2200" dirty="0"/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D0843E1D-F4F2-BD41-BEE6-2536397D6035}"/>
              </a:ext>
            </a:extLst>
          </p:cNvPr>
          <p:cNvSpPr/>
          <p:nvPr/>
        </p:nvSpPr>
        <p:spPr>
          <a:xfrm rot="2431336">
            <a:off x="2586752" y="3034600"/>
            <a:ext cx="1451361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48834D5-A1FF-2047-B3B5-C09980377A03}"/>
              </a:ext>
            </a:extLst>
          </p:cNvPr>
          <p:cNvSpPr txBox="1"/>
          <p:nvPr/>
        </p:nvSpPr>
        <p:spPr>
          <a:xfrm>
            <a:off x="433395" y="3131723"/>
            <a:ext cx="28432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Biologia</a:t>
            </a:r>
            <a:r>
              <a:rPr lang="en-US" dirty="0"/>
              <a:t> </a:t>
            </a:r>
            <a:r>
              <a:rPr lang="en-US" dirty="0" err="1"/>
              <a:t>învățării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Sursă</a:t>
            </a:r>
            <a:r>
              <a:rPr lang="en-US" dirty="0"/>
              <a:t> de </a:t>
            </a:r>
            <a:r>
              <a:rPr lang="en-US" dirty="0" err="1"/>
              <a:t>inspirație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rețele</a:t>
            </a:r>
            <a:r>
              <a:rPr lang="en-US" dirty="0"/>
              <a:t> </a:t>
            </a:r>
            <a:r>
              <a:rPr lang="en-US" dirty="0" err="1"/>
              <a:t>neuronale</a:t>
            </a:r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81A7758-4CDD-1141-9684-0F4211608846}"/>
              </a:ext>
            </a:extLst>
          </p:cNvPr>
          <p:cNvSpPr txBox="1"/>
          <p:nvPr/>
        </p:nvSpPr>
        <p:spPr>
          <a:xfrm>
            <a:off x="416806" y="6086450"/>
            <a:ext cx="284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Algoritmi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Structuri</a:t>
            </a:r>
            <a:r>
              <a:rPr lang="en-US" dirty="0"/>
              <a:t> de date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Analiza</a:t>
            </a:r>
            <a:r>
              <a:rPr lang="en-US" dirty="0"/>
              <a:t> </a:t>
            </a:r>
            <a:r>
              <a:rPr lang="en-US" dirty="0" err="1"/>
              <a:t>complexității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arbori</a:t>
            </a:r>
            <a:r>
              <a:rPr lang="en-US" dirty="0"/>
              <a:t> k-d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6FAA55-6E9E-F84F-81C7-5E6310DAF3D8}"/>
              </a:ext>
            </a:extLst>
          </p:cNvPr>
          <p:cNvSpPr txBox="1"/>
          <p:nvPr/>
        </p:nvSpPr>
        <p:spPr>
          <a:xfrm>
            <a:off x="6918170" y="6086451"/>
            <a:ext cx="284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Tehnici</a:t>
            </a:r>
            <a:r>
              <a:rPr lang="en-US" dirty="0"/>
              <a:t> de </a:t>
            </a:r>
            <a:r>
              <a:rPr lang="en-US" dirty="0" err="1"/>
              <a:t>estimare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Paradigme</a:t>
            </a:r>
            <a:r>
              <a:rPr lang="en-US" dirty="0"/>
              <a:t> </a:t>
            </a:r>
            <a:r>
              <a:rPr lang="en-US" dirty="0" err="1"/>
              <a:t>teoretice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Optimalitate</a:t>
            </a:r>
            <a:r>
              <a:rPr lang="en-US" dirty="0"/>
              <a:t>, </a:t>
            </a:r>
            <a:r>
              <a:rPr lang="en-US" dirty="0" err="1"/>
              <a:t>eficiență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</a:t>
            </a:r>
            <a:r>
              <a:rPr lang="en-US" dirty="0" err="1"/>
              <a:t>regula</a:t>
            </a:r>
            <a:r>
              <a:rPr lang="en-US" dirty="0"/>
              <a:t> Bayes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919E2E-B830-F543-BB47-AED913BB7B99}"/>
              </a:ext>
            </a:extLst>
          </p:cNvPr>
          <p:cNvSpPr txBox="1"/>
          <p:nvPr/>
        </p:nvSpPr>
        <p:spPr>
          <a:xfrm>
            <a:off x="6639417" y="3127609"/>
            <a:ext cx="28432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Optimizare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Algebră</a:t>
            </a:r>
            <a:r>
              <a:rPr lang="en-US" dirty="0"/>
              <a:t> </a:t>
            </a:r>
            <a:r>
              <a:rPr lang="en-US" dirty="0" err="1"/>
              <a:t>liniară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Derivate </a:t>
            </a:r>
            <a:r>
              <a:rPr lang="en-US" dirty="0" err="1"/>
              <a:t>și</a:t>
            </a:r>
            <a:r>
              <a:rPr lang="en-US" dirty="0"/>
              <a:t> </a:t>
            </a:r>
            <a:r>
              <a:rPr lang="en-US" dirty="0" err="1"/>
              <a:t>integrale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Ex: minim local</a:t>
            </a:r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B625ADAD-ECBC-4D4B-80E0-C7451A304C66}"/>
              </a:ext>
            </a:extLst>
          </p:cNvPr>
          <p:cNvSpPr/>
          <p:nvPr/>
        </p:nvSpPr>
        <p:spPr>
          <a:xfrm rot="8075972">
            <a:off x="5686818" y="3063365"/>
            <a:ext cx="1074439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AA56184E-A3A1-E447-BF5D-D00E1B348FB8}"/>
              </a:ext>
            </a:extLst>
          </p:cNvPr>
          <p:cNvSpPr/>
          <p:nvPr/>
        </p:nvSpPr>
        <p:spPr>
          <a:xfrm rot="20442131">
            <a:off x="2819642" y="4625543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ight Arrow 23">
            <a:extLst>
              <a:ext uri="{FF2B5EF4-FFF2-40B4-BE49-F238E27FC236}">
                <a16:creationId xmlns:a16="http://schemas.microsoft.com/office/drawing/2014/main" id="{08C7B60C-CD65-484E-9D2E-C8F193B7D76C}"/>
              </a:ext>
            </a:extLst>
          </p:cNvPr>
          <p:cNvSpPr/>
          <p:nvPr/>
        </p:nvSpPr>
        <p:spPr>
          <a:xfrm rot="12301077">
            <a:off x="6063418" y="4591685"/>
            <a:ext cx="984786" cy="528638"/>
          </a:xfrm>
          <a:prstGeom prst="rightArrow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5662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 ale învățării</a:t>
            </a:r>
          </a:p>
        </p:txBody>
      </p:sp>
      <p:sp>
        <p:nvSpPr>
          <p:cNvPr id="5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(unsupervised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(semi-supervised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(reinforcement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non-standard: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(active learning)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 (transfer learning)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8764E9C5-501E-E04C-A0EC-3A445F057667}"/>
              </a:ext>
            </a:extLst>
          </p:cNvPr>
          <p:cNvPicPr/>
          <p:nvPr/>
        </p:nvPicPr>
        <p:blipFill>
          <a:blip r:embed="rId2"/>
          <a:stretch/>
        </p:blipFill>
        <p:spPr>
          <a:xfrm>
            <a:off x="5648038" y="3319434"/>
            <a:ext cx="1438200" cy="1901160"/>
          </a:xfrm>
          <a:prstGeom prst="rect">
            <a:avLst/>
          </a:prstGeom>
          <a:ln>
            <a:noFill/>
          </a:ln>
        </p:spPr>
      </p:pic>
      <p:sp>
        <p:nvSpPr>
          <p:cNvPr id="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TextShape 2"/>
          <p:cNvSpPr txBox="1"/>
          <p:nvPr/>
        </p:nvSpPr>
        <p:spPr>
          <a:xfrm>
            <a:off x="504000" y="1769040"/>
            <a:ext cx="9071640" cy="212129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3" name="Picture 62"/>
          <p:cNvPicPr/>
          <p:nvPr/>
        </p:nvPicPr>
        <p:blipFill>
          <a:blip r:embed="rId3"/>
          <a:stretch/>
        </p:blipFill>
        <p:spPr>
          <a:xfrm>
            <a:off x="3407288" y="5149079"/>
            <a:ext cx="1837187" cy="1860109"/>
          </a:xfrm>
          <a:prstGeom prst="rect">
            <a:avLst/>
          </a:prstGeom>
          <a:ln>
            <a:noFill/>
          </a:ln>
        </p:spPr>
      </p:pic>
      <p:pic>
        <p:nvPicPr>
          <p:cNvPr id="64" name="Picture 63"/>
          <p:cNvPicPr/>
          <p:nvPr/>
        </p:nvPicPr>
        <p:blipFill>
          <a:blip r:embed="rId4"/>
          <a:stretch/>
        </p:blipFill>
        <p:spPr>
          <a:xfrm>
            <a:off x="7423157" y="5381505"/>
            <a:ext cx="2317897" cy="1854043"/>
          </a:xfrm>
          <a:prstGeom prst="rect">
            <a:avLst/>
          </a:prstGeom>
          <a:ln>
            <a:noFill/>
          </a:ln>
        </p:spPr>
      </p:pic>
      <p:sp>
        <p:nvSpPr>
          <p:cNvPr id="65" name="CustomShape 3"/>
          <p:cNvSpPr/>
          <p:nvPr/>
        </p:nvSpPr>
        <p:spPr>
          <a:xfrm>
            <a:off x="7896305" y="687010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4"/>
          <p:cNvSpPr/>
          <p:nvPr/>
        </p:nvSpPr>
        <p:spPr>
          <a:xfrm>
            <a:off x="3640081" y="6798588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006E69B-CFF0-FB47-8E94-E62537E08B9A}"/>
              </a:ext>
            </a:extLst>
          </p:cNvPr>
          <p:cNvPicPr/>
          <p:nvPr/>
        </p:nvPicPr>
        <p:blipFill>
          <a:blip r:embed="rId5"/>
          <a:stretch/>
        </p:blipFill>
        <p:spPr>
          <a:xfrm>
            <a:off x="381369" y="3635514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62" name="Picture 61"/>
          <p:cNvPicPr/>
          <p:nvPr/>
        </p:nvPicPr>
        <p:blipFill>
          <a:blip r:embed="rId6"/>
          <a:stretch/>
        </p:blipFill>
        <p:spPr>
          <a:xfrm>
            <a:off x="375076" y="5590424"/>
            <a:ext cx="2583553" cy="1652611"/>
          </a:xfrm>
          <a:prstGeom prst="rect">
            <a:avLst/>
          </a:prstGeom>
          <a:ln>
            <a:noFill/>
          </a:ln>
        </p:spPr>
      </p:pic>
      <p:sp>
        <p:nvSpPr>
          <p:cNvPr id="67" name="CustomShape 5"/>
          <p:cNvSpPr/>
          <p:nvPr/>
        </p:nvSpPr>
        <p:spPr>
          <a:xfrm>
            <a:off x="912398" y="7020339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" name="CustomShape 5">
            <a:extLst>
              <a:ext uri="{FF2B5EF4-FFF2-40B4-BE49-F238E27FC236}">
                <a16:creationId xmlns:a16="http://schemas.microsoft.com/office/drawing/2014/main" id="{003F741D-8A71-2342-AA19-429851E9BF52}"/>
              </a:ext>
            </a:extLst>
          </p:cNvPr>
          <p:cNvSpPr/>
          <p:nvPr/>
        </p:nvSpPr>
        <p:spPr>
          <a:xfrm>
            <a:off x="884289" y="4998843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" name="CustomShape 4">
            <a:extLst>
              <a:ext uri="{FF2B5EF4-FFF2-40B4-BE49-F238E27FC236}">
                <a16:creationId xmlns:a16="http://schemas.microsoft.com/office/drawing/2014/main" id="{3F843D0E-3063-3E4E-AD71-8ECDACAFA3DF}"/>
              </a:ext>
            </a:extLst>
          </p:cNvPr>
          <p:cNvSpPr/>
          <p:nvPr/>
        </p:nvSpPr>
        <p:spPr>
          <a:xfrm>
            <a:off x="5681338" y="5019526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6" grpId="0" animBg="1"/>
      <p:bldP spid="67" grpId="0" animBg="1"/>
      <p:bldP spid="12" grpId="0" animBg="1"/>
      <p:bldP spid="1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9" name="TextShape 2"/>
          <p:cNvSpPr txBox="1"/>
          <p:nvPr/>
        </p:nvSpPr>
        <p:spPr>
          <a:xfrm>
            <a:off x="504000" y="1640448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28 x 28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ca un vector x cu 784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Antrenăm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f(x)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 : x → {0, 1, 2, 3, 4, 5, 6, 7, 8, 9}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2227680" y="2625480"/>
            <a:ext cx="5618880" cy="234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1397562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caracterelor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date MNIST)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6000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per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Rata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ajunge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0.23% (cu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Printre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primele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comerciale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scară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largă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coduri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poștale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cecuri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bancare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3" name="Picture 72"/>
          <p:cNvPicPr/>
          <p:nvPr/>
        </p:nvPicPr>
        <p:blipFill>
          <a:blip r:embed="rId2"/>
          <a:stretch/>
        </p:blipFill>
        <p:spPr>
          <a:xfrm>
            <a:off x="3120954" y="2021400"/>
            <a:ext cx="4206240" cy="2964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5" name="TextShape 2"/>
          <p:cNvSpPr txBox="1"/>
          <p:nvPr/>
        </p:nvSpPr>
        <p:spPr>
          <a:xfrm>
            <a:off x="504000" y="1769041"/>
            <a:ext cx="9320224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abordare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plimbarea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ferestre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imagine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fereastra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într-una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față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transformarea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într-una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6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6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  <p:pic>
        <p:nvPicPr>
          <p:cNvPr id="76" name="Picture 75"/>
          <p:cNvPicPr/>
          <p:nvPr/>
        </p:nvPicPr>
        <p:blipFill>
          <a:blip r:embed="rId2"/>
          <a:stretch/>
        </p:blipFill>
        <p:spPr>
          <a:xfrm>
            <a:off x="2536200" y="2502000"/>
            <a:ext cx="5197320" cy="2456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8" name="TextShape 2"/>
          <p:cNvSpPr txBox="1"/>
          <p:nvPr/>
        </p:nvSpPr>
        <p:spPr>
          <a:xfrm>
            <a:off x="504000" y="1769040"/>
            <a:ext cx="9071640" cy="5363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la un set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diverse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variații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gen,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condiții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iluminare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translație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mare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nu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fețe</a:t>
            </a: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9" name="Picture 78"/>
          <p:cNvPicPr/>
          <p:nvPr/>
        </p:nvPicPr>
        <p:blipFill>
          <a:blip r:embed="rId2"/>
          <a:stretch/>
        </p:blipFill>
        <p:spPr>
          <a:xfrm>
            <a:off x="3074040" y="2286000"/>
            <a:ext cx="3509640" cy="3481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4: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spam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e-mail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spam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non-spam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Apariția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cuvântului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“Viagra”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indicator de spam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reprezentare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vector cu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frecvența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cuvintelor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1514474" y="2078171"/>
            <a:ext cx="7748685" cy="3206658"/>
          </a:xfrm>
          <a:prstGeom prst="rect">
            <a:avLst/>
          </a:prstGeom>
          <a:ln>
            <a:noFill/>
          </a:ln>
          <a:effectLst>
            <a:outerShdw blurRad="1016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932675"/>
          </a:xfrm>
        </p:spPr>
        <p:txBody>
          <a:bodyPr/>
          <a:lstStyle/>
          <a:p>
            <a:pPr algn="ctr"/>
            <a:r>
              <a:rPr lang="en-US" dirty="0" err="1"/>
              <a:t>Numărăm</a:t>
            </a:r>
            <a:r>
              <a:rPr lang="en-US" dirty="0"/>
              <a:t> </a:t>
            </a:r>
            <a:r>
              <a:rPr lang="en-US" dirty="0" err="1"/>
              <a:t>cuvintele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1552" y="1570670"/>
            <a:ext cx="4009073" cy="567675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520797" y="1210690"/>
            <a:ext cx="2188420" cy="6012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307" dirty="0" err="1"/>
              <a:t>Obținem</a:t>
            </a:r>
            <a:r>
              <a:rPr lang="en-US" sz="3307" dirty="0"/>
              <a:t> X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9DC5D56-5CEA-FB47-8BA4-6081D5F3C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2" y="4718045"/>
            <a:ext cx="6032038" cy="257310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9C4320-FC79-004C-ABE0-E0A42E3757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351" y="1594864"/>
            <a:ext cx="5982313" cy="2844877"/>
          </a:xfrm>
          <a:prstGeom prst="rect">
            <a:avLst/>
          </a:prstGeo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64943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Algoritm</a:t>
            </a:r>
            <a:r>
              <a:rPr lang="en-US" dirty="0"/>
              <a:t> de </a:t>
            </a:r>
            <a:r>
              <a:rPr lang="en-US" dirty="0" err="1"/>
              <a:t>detectare</a:t>
            </a:r>
            <a:r>
              <a:rPr lang="en-US" dirty="0"/>
              <a:t> a spam-</a:t>
            </a:r>
            <a:r>
              <a:rPr lang="en-US" dirty="0" err="1"/>
              <a:t>ului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" y="1299805"/>
            <a:ext cx="10079567" cy="5503902"/>
          </a:xfrm>
          <a:prstGeom prst="rect">
            <a:avLst/>
          </a:prstGeom>
        </p:spPr>
      </p:pic>
      <p:grpSp>
        <p:nvGrpSpPr>
          <p:cNvPr id="15" name="Group 14"/>
          <p:cNvGrpSpPr/>
          <p:nvPr/>
        </p:nvGrpSpPr>
        <p:grpSpPr>
          <a:xfrm>
            <a:off x="84525" y="4535805"/>
            <a:ext cx="2404826" cy="2379731"/>
            <a:chOff x="76200" y="4114800"/>
            <a:chExt cx="2181610" cy="2158849"/>
          </a:xfrm>
        </p:grpSpPr>
        <p:sp>
          <p:nvSpPr>
            <p:cNvPr id="8" name="Oval 7"/>
            <p:cNvSpPr/>
            <p:nvPr/>
          </p:nvSpPr>
          <p:spPr bwMode="auto">
            <a:xfrm>
              <a:off x="300831" y="4114800"/>
              <a:ext cx="685800" cy="1752600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6200" y="5943600"/>
              <a:ext cx="2181610" cy="3300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764" dirty="0"/>
                <a:t>De </a:t>
              </a:r>
              <a:r>
                <a:rPr lang="en-US" sz="1764" dirty="0" err="1"/>
                <a:t>ce</a:t>
              </a:r>
              <a:r>
                <a:rPr lang="en-US" sz="1764" dirty="0"/>
                <a:t> </a:t>
              </a:r>
              <a:r>
                <a:rPr lang="en-US" sz="1764" dirty="0" err="1"/>
                <a:t>aceste</a:t>
              </a:r>
              <a:r>
                <a:rPr lang="en-US" sz="1764" dirty="0"/>
                <a:t> </a:t>
              </a:r>
              <a:r>
                <a:rPr lang="en-US" sz="1764" dirty="0" err="1"/>
                <a:t>cuvinte</a:t>
              </a:r>
              <a:r>
                <a:rPr lang="en-US" sz="1764" dirty="0"/>
                <a:t>?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4209512" y="4535804"/>
            <a:ext cx="3305712" cy="2553023"/>
            <a:chOff x="3818313" y="4114800"/>
            <a:chExt cx="2998882" cy="2316056"/>
          </a:xfrm>
        </p:grpSpPr>
        <p:sp>
          <p:nvSpPr>
            <p:cNvPr id="10" name="Oval 9"/>
            <p:cNvSpPr/>
            <p:nvPr/>
          </p:nvSpPr>
          <p:spPr bwMode="auto">
            <a:xfrm>
              <a:off x="4338656" y="4114800"/>
              <a:ext cx="741718" cy="19474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3818313" y="6100807"/>
              <a:ext cx="2998882" cy="3300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764" dirty="0"/>
                <a:t>De </a:t>
              </a:r>
              <a:r>
                <a:rPr lang="en-US" sz="1764" dirty="0" err="1"/>
                <a:t>unde</a:t>
              </a:r>
              <a:r>
                <a:rPr lang="en-US" sz="1764" dirty="0"/>
                <a:t> vin </a:t>
              </a:r>
              <a:r>
                <a:rPr lang="en-US" sz="1764" dirty="0" err="1"/>
                <a:t>aceste</a:t>
              </a:r>
              <a:r>
                <a:rPr lang="en-US" sz="1764" dirty="0"/>
                <a:t> </a:t>
              </a:r>
              <a:r>
                <a:rPr lang="en-US" sz="1764" dirty="0" err="1"/>
                <a:t>ponderi</a:t>
              </a:r>
              <a:r>
                <a:rPr lang="en-US" sz="1764" dirty="0"/>
                <a:t>?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5659816" y="6323045"/>
            <a:ext cx="2851512" cy="3638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764" dirty="0"/>
              <a:t>De </a:t>
            </a:r>
            <a:r>
              <a:rPr lang="en-US" sz="1764" dirty="0" err="1"/>
              <a:t>ce</a:t>
            </a:r>
            <a:r>
              <a:rPr lang="en-US" sz="1764" dirty="0"/>
              <a:t> </a:t>
            </a:r>
            <a:r>
              <a:rPr lang="en-US" sz="1764" dirty="0" err="1"/>
              <a:t>combinație</a:t>
            </a:r>
            <a:r>
              <a:rPr lang="en-US" sz="1764" dirty="0"/>
              <a:t> </a:t>
            </a:r>
            <a:r>
              <a:rPr lang="en-US" sz="1764" dirty="0" err="1"/>
              <a:t>liniară</a:t>
            </a:r>
            <a:r>
              <a:rPr lang="en-US" sz="1764" dirty="0"/>
              <a:t>?</a:t>
            </a:r>
          </a:p>
        </p:txBody>
      </p:sp>
      <p:grpSp>
        <p:nvGrpSpPr>
          <p:cNvPr id="17" name="Group 16"/>
          <p:cNvGrpSpPr/>
          <p:nvPr/>
        </p:nvGrpSpPr>
        <p:grpSpPr>
          <a:xfrm>
            <a:off x="7676746" y="2677059"/>
            <a:ext cx="2510728" cy="2644865"/>
            <a:chOff x="6976684" y="2428582"/>
            <a:chExt cx="2277687" cy="2399373"/>
          </a:xfrm>
        </p:grpSpPr>
        <p:sp>
          <p:nvSpPr>
            <p:cNvPr id="13" name="TextBox 12"/>
            <p:cNvSpPr txBox="1"/>
            <p:nvPr/>
          </p:nvSpPr>
          <p:spPr>
            <a:xfrm>
              <a:off x="6976684" y="4251621"/>
              <a:ext cx="2277687" cy="5763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764" dirty="0" err="1"/>
                <a:t>Confidență</a:t>
              </a:r>
              <a:r>
                <a:rPr lang="en-US" sz="1764" dirty="0"/>
                <a:t> / </a:t>
              </a:r>
              <a:r>
                <a:rPr lang="en-US" sz="1764" dirty="0" err="1"/>
                <a:t>garanția</a:t>
              </a:r>
              <a:r>
                <a:rPr lang="en-US" sz="1764" dirty="0"/>
                <a:t> </a:t>
              </a:r>
              <a:r>
                <a:rPr lang="en-US" sz="1764" dirty="0" err="1"/>
                <a:t>performanței</a:t>
              </a:r>
              <a:r>
                <a:rPr lang="en-US" sz="1764" dirty="0"/>
                <a:t>?</a:t>
              </a:r>
            </a:p>
          </p:txBody>
        </p:sp>
        <p:sp>
          <p:nvSpPr>
            <p:cNvPr id="14" name="Oval 13"/>
            <p:cNvSpPr/>
            <p:nvPr/>
          </p:nvSpPr>
          <p:spPr bwMode="auto">
            <a:xfrm>
              <a:off x="7354085" y="2428582"/>
              <a:ext cx="1752600" cy="1718846"/>
            </a:xfrm>
            <a:prstGeom prst="ellipse">
              <a:avLst/>
            </a:prstGeom>
            <a:noFill/>
            <a:ln w="38100">
              <a:headEnd type="none" w="med" len="med"/>
              <a:tailEnd type="none" w="med" len="med"/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vert="horz" wrap="none" lIns="100796" tIns="50398" rIns="100796" bIns="50398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1007943" eaLnBrk="0" fontAlgn="base" hangingPunct="0">
                <a:spcBef>
                  <a:spcPct val="50000"/>
                </a:spcBef>
                <a:spcAft>
                  <a:spcPct val="0"/>
                </a:spcAft>
              </a:pPr>
              <a:endParaRPr lang="en-US" sz="1323">
                <a:solidFill>
                  <a:schemeClr val="tx1"/>
                </a:solidFill>
                <a:latin typeface="Arial" pitchFamily="-112" charset="0"/>
                <a:ea typeface="ＭＳ Ｐゴシック" pitchFamily="-112" charset="-128"/>
                <a:cs typeface="ＭＳ Ｐゴシック" pitchFamily="-112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945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1250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557360"/>
            <a:ext cx="9071640" cy="5757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nota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50%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note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finală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media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restanță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nu 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reportează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examen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subiecte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din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ambele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materia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”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”,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studenții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individual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săptămâna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8-a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respectiv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14-a)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5861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5: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bursă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o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viitor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câteva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zile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5" name="Picture 84"/>
          <p:cNvPicPr/>
          <p:nvPr/>
        </p:nvPicPr>
        <p:blipFill>
          <a:blip r:embed="rId2"/>
          <a:stretch/>
        </p:blipFill>
        <p:spPr>
          <a:xfrm>
            <a:off x="2155680" y="1978920"/>
            <a:ext cx="5738760" cy="323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7" name="TextShape 2"/>
          <p:cNvSpPr txBox="1"/>
          <p:nvPr/>
        </p:nvSpPr>
        <p:spPr>
          <a:xfrm>
            <a:off x="502920" y="1463040"/>
            <a:ext cx="9071640" cy="5706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6: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dificultății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dificil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imagine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task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deorece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output-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continuu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8" name="Picture 87"/>
          <p:cNvPicPr/>
          <p:nvPr/>
        </p:nvPicPr>
        <p:blipFill>
          <a:blip r:embed="rId2"/>
          <a:stretch/>
        </p:blipFill>
        <p:spPr>
          <a:xfrm>
            <a:off x="263160" y="2000520"/>
            <a:ext cx="9645480" cy="3335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vârstei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1" name="Picture 90"/>
          <p:cNvPicPr/>
          <p:nvPr/>
        </p:nvPicPr>
        <p:blipFill>
          <a:blip r:embed="rId2"/>
          <a:stretch/>
        </p:blipFill>
        <p:spPr>
          <a:xfrm>
            <a:off x="2926080" y="4622040"/>
            <a:ext cx="3623040" cy="2144520"/>
          </a:xfrm>
          <a:prstGeom prst="rect">
            <a:avLst/>
          </a:prstGeom>
          <a:ln>
            <a:noFill/>
          </a:ln>
        </p:spPr>
      </p:pic>
      <p:pic>
        <p:nvPicPr>
          <p:cNvPr id="92" name="Picture 91"/>
          <p:cNvPicPr/>
          <p:nvPr/>
        </p:nvPicPr>
        <p:blipFill>
          <a:blip r:embed="rId3"/>
          <a:stretch/>
        </p:blipFill>
        <p:spPr>
          <a:xfrm>
            <a:off x="3017520" y="1872720"/>
            <a:ext cx="3840480" cy="2150640"/>
          </a:xfrm>
          <a:prstGeom prst="rect">
            <a:avLst/>
          </a:prstGeom>
          <a:ln>
            <a:noFill/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51388B-30A9-5241-876A-0A8A2755DF3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2347" y="2170697"/>
            <a:ext cx="2143293" cy="213882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891FCC-450F-5248-AF17-CDC85B6E015D}"/>
              </a:ext>
            </a:extLst>
          </p:cNvPr>
          <p:cNvSpPr txBox="1"/>
          <p:nvPr/>
        </p:nvSpPr>
        <p:spPr>
          <a:xfrm>
            <a:off x="7471317" y="4460488"/>
            <a:ext cx="21043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Ce </a:t>
            </a:r>
            <a:r>
              <a:rPr lang="en-US" sz="2400" dirty="0" err="1"/>
              <a:t>vârstă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96823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1371600" y="1768680"/>
            <a:ext cx="7443720" cy="4990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Bayes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naiv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cursul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3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3,4)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“deep”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5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6, 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random forests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9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9" name="Picture 98"/>
          <p:cNvPicPr/>
          <p:nvPr/>
        </p:nvPicPr>
        <p:blipFill>
          <a:blip r:embed="rId2"/>
          <a:stretch/>
        </p:blipFill>
        <p:spPr>
          <a:xfrm>
            <a:off x="548640" y="3931920"/>
            <a:ext cx="2232360" cy="1463040"/>
          </a:xfrm>
          <a:prstGeom prst="rect">
            <a:avLst/>
          </a:prstGeom>
          <a:ln>
            <a:noFill/>
          </a:ln>
        </p:spPr>
      </p:pic>
      <p:pic>
        <p:nvPicPr>
          <p:cNvPr id="100" name="Picture 99"/>
          <p:cNvPicPr/>
          <p:nvPr/>
        </p:nvPicPr>
        <p:blipFill>
          <a:blip r:embed="rId3"/>
          <a:stretch/>
        </p:blipFill>
        <p:spPr>
          <a:xfrm>
            <a:off x="4201920" y="3840480"/>
            <a:ext cx="1650240" cy="1645920"/>
          </a:xfrm>
          <a:prstGeom prst="rect">
            <a:avLst/>
          </a:prstGeom>
          <a:ln>
            <a:noFill/>
          </a:ln>
        </p:spPr>
      </p:pic>
      <p:pic>
        <p:nvPicPr>
          <p:cNvPr id="101" name="Picture 100"/>
          <p:cNvPicPr/>
          <p:nvPr/>
        </p:nvPicPr>
        <p:blipFill>
          <a:blip r:embed="rId4"/>
          <a:stretch/>
        </p:blipFill>
        <p:spPr>
          <a:xfrm>
            <a:off x="6786000" y="3928320"/>
            <a:ext cx="2175120" cy="1649520"/>
          </a:xfrm>
          <a:prstGeom prst="rect">
            <a:avLst/>
          </a:prstGeom>
          <a:ln>
            <a:noFill/>
          </a:ln>
        </p:spPr>
      </p:pic>
      <p:pic>
        <p:nvPicPr>
          <p:cNvPr id="102" name="Picture 101"/>
          <p:cNvPicPr/>
          <p:nvPr/>
        </p:nvPicPr>
        <p:blipFill>
          <a:blip r:embed="rId5"/>
          <a:stretch/>
        </p:blipFill>
        <p:spPr>
          <a:xfrm>
            <a:off x="731520" y="509004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03" name="Picture 102"/>
          <p:cNvPicPr/>
          <p:nvPr/>
        </p:nvPicPr>
        <p:blipFill>
          <a:blip r:embed="rId6"/>
          <a:stretch/>
        </p:blipFill>
        <p:spPr>
          <a:xfrm>
            <a:off x="4683240" y="513972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04" name="Picture 103"/>
          <p:cNvPicPr/>
          <p:nvPr/>
        </p:nvPicPr>
        <p:blipFill>
          <a:blip r:embed="rId7"/>
          <a:stretch/>
        </p:blipFill>
        <p:spPr>
          <a:xfrm>
            <a:off x="8099280" y="5074200"/>
            <a:ext cx="1450800" cy="2002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6" name="TextShape 2"/>
          <p:cNvSpPr txBox="1"/>
          <p:nvPr/>
        </p:nvSpPr>
        <p:spPr>
          <a:xfrm>
            <a:off x="504000" y="1463040"/>
            <a:ext cx="9071640" cy="5669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mamiferelor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familii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etc.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arborelui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filogenetic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secevnțelor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ADN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07" name="Picture 106"/>
          <p:cNvPicPr/>
          <p:nvPr/>
        </p:nvPicPr>
        <p:blipFill>
          <a:blip r:embed="rId2"/>
          <a:stretch/>
        </p:blipFill>
        <p:spPr>
          <a:xfrm>
            <a:off x="1984320" y="1923120"/>
            <a:ext cx="6428160" cy="449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canonice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9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Grupare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(clustering)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Reducerea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0" name="Picture 109"/>
          <p:cNvPicPr/>
          <p:nvPr/>
        </p:nvPicPr>
        <p:blipFill>
          <a:blip r:embed="rId2"/>
          <a:stretch/>
        </p:blipFill>
        <p:spPr>
          <a:xfrm>
            <a:off x="1923480" y="2355840"/>
            <a:ext cx="6211800" cy="2138400"/>
          </a:xfrm>
          <a:prstGeom prst="rect">
            <a:avLst/>
          </a:prstGeom>
          <a:ln>
            <a:noFill/>
          </a:ln>
        </p:spPr>
      </p:pic>
      <p:pic>
        <p:nvPicPr>
          <p:cNvPr id="111" name="Picture 110"/>
          <p:cNvPicPr/>
          <p:nvPr/>
        </p:nvPicPr>
        <p:blipFill>
          <a:blip r:embed="rId3"/>
          <a:stretch/>
        </p:blipFill>
        <p:spPr>
          <a:xfrm>
            <a:off x="1878840" y="5246192"/>
            <a:ext cx="6283800" cy="2090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3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K-means clustering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Clustering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ierarhic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componente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principale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4000" y="307080"/>
            <a:ext cx="9071640" cy="84284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notare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TextShape 2">
            <a:extLst>
              <a:ext uri="{FF2B5EF4-FFF2-40B4-BE49-F238E27FC236}">
                <a16:creationId xmlns:a16="http://schemas.microsoft.com/office/drawing/2014/main" id="{C168C756-C916-6841-9DD5-38E90723C25E}"/>
              </a:ext>
            </a:extLst>
          </p:cNvPr>
          <p:cNvSpPr txBox="1"/>
          <p:nvPr/>
        </p:nvSpPr>
        <p:spPr>
          <a:xfrm>
            <a:off x="504000" y="1191492"/>
            <a:ext cx="9071640" cy="616527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constă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dezvoltarea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unei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metode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participarea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competiția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(TBA)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propusă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platforma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Kaggle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vor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proporționale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rata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acuratețe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obținută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1-20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21-50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9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51-80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81-100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Locurile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101-120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121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jos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=&gt; nota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maximă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5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Proiectul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laborator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(se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acordă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puncte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prezentare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notă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&gt; 5,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depășită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baseline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Tx/>
              <a:buChar char="-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7889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supervizată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5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dispoziție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conținute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540000" y="5506200"/>
            <a:ext cx="2108880" cy="1382040"/>
          </a:xfrm>
          <a:prstGeom prst="rect">
            <a:avLst/>
          </a:prstGeom>
          <a:ln>
            <a:noFill/>
          </a:ln>
        </p:spPr>
      </p:pic>
      <p:pic>
        <p:nvPicPr>
          <p:cNvPr id="117" name="Picture 116"/>
          <p:cNvPicPr/>
          <p:nvPr/>
        </p:nvPicPr>
        <p:blipFill>
          <a:blip r:embed="rId3"/>
          <a:stretch/>
        </p:blipFill>
        <p:spPr>
          <a:xfrm>
            <a:off x="4125600" y="5516640"/>
            <a:ext cx="1742040" cy="1737360"/>
          </a:xfrm>
          <a:prstGeom prst="rect">
            <a:avLst/>
          </a:prstGeom>
          <a:ln>
            <a:noFill/>
          </a:ln>
        </p:spPr>
      </p:pic>
      <p:pic>
        <p:nvPicPr>
          <p:cNvPr id="118" name="Picture 117"/>
          <p:cNvPicPr/>
          <p:nvPr/>
        </p:nvPicPr>
        <p:blipFill>
          <a:blip r:embed="rId4"/>
          <a:stretch/>
        </p:blipFill>
        <p:spPr>
          <a:xfrm>
            <a:off x="6943680" y="5663520"/>
            <a:ext cx="1971720" cy="1495080"/>
          </a:xfrm>
          <a:prstGeom prst="rect">
            <a:avLst/>
          </a:prstGeom>
          <a:ln>
            <a:noFill/>
          </a:ln>
        </p:spPr>
      </p:pic>
      <p:sp>
        <p:nvSpPr>
          <p:cNvPr id="119" name="CustomShape 3"/>
          <p:cNvSpPr/>
          <p:nvPr/>
        </p:nvSpPr>
        <p:spPr>
          <a:xfrm>
            <a:off x="7226640" y="679680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Dog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0" name="CustomShape 4"/>
          <p:cNvSpPr/>
          <p:nvPr/>
        </p:nvSpPr>
        <p:spPr>
          <a:xfrm>
            <a:off x="4294800" y="701568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1" name="CustomShape 5"/>
          <p:cNvSpPr/>
          <p:nvPr/>
        </p:nvSpPr>
        <p:spPr>
          <a:xfrm>
            <a:off x="917280" y="6685920"/>
            <a:ext cx="1371600" cy="421200"/>
          </a:xfrm>
          <a:custGeom>
            <a:avLst/>
            <a:gdLst/>
            <a:ahLst/>
            <a:cxnLst/>
            <a:rect l="0" t="0" r="r" b="b"/>
            <a:pathLst>
              <a:path w="3812" h="1172">
                <a:moveTo>
                  <a:pt x="195" y="0"/>
                </a:moveTo>
                <a:cubicBezTo>
                  <a:pt x="97" y="0"/>
                  <a:pt x="0" y="97"/>
                  <a:pt x="0" y="195"/>
                </a:cubicBezTo>
                <a:lnTo>
                  <a:pt x="0" y="975"/>
                </a:lnTo>
                <a:cubicBezTo>
                  <a:pt x="0" y="1073"/>
                  <a:pt x="97" y="1171"/>
                  <a:pt x="195" y="1171"/>
                </a:cubicBezTo>
                <a:lnTo>
                  <a:pt x="3615" y="1171"/>
                </a:lnTo>
                <a:cubicBezTo>
                  <a:pt x="3713" y="1171"/>
                  <a:pt x="3811" y="1073"/>
                  <a:pt x="3811" y="975"/>
                </a:cubicBezTo>
                <a:lnTo>
                  <a:pt x="3811" y="195"/>
                </a:lnTo>
                <a:cubicBezTo>
                  <a:pt x="3811" y="97"/>
                  <a:pt x="3713" y="0"/>
                  <a:pt x="3615" y="0"/>
                </a:cubicBezTo>
                <a:lnTo>
                  <a:pt x="195" y="0"/>
                </a:lnTo>
              </a:path>
            </a:pathLst>
          </a:custGeom>
          <a:solidFill>
            <a:srgbClr val="FFFF99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2" name="Picture 121"/>
          <p:cNvPicPr/>
          <p:nvPr/>
        </p:nvPicPr>
        <p:blipFill>
          <a:blip r:embed="rId5"/>
          <a:stretch/>
        </p:blipFill>
        <p:spPr>
          <a:xfrm>
            <a:off x="1116360" y="4122720"/>
            <a:ext cx="2377440" cy="1585080"/>
          </a:xfrm>
          <a:prstGeom prst="rect">
            <a:avLst/>
          </a:prstGeom>
          <a:ln>
            <a:noFill/>
          </a:ln>
        </p:spPr>
      </p:pic>
      <p:pic>
        <p:nvPicPr>
          <p:cNvPr id="123" name="Picture 122"/>
          <p:cNvPicPr/>
          <p:nvPr/>
        </p:nvPicPr>
        <p:blipFill>
          <a:blip r:embed="rId6"/>
          <a:stretch/>
        </p:blipFill>
        <p:spPr>
          <a:xfrm>
            <a:off x="5068080" y="4172400"/>
            <a:ext cx="1438200" cy="1901160"/>
          </a:xfrm>
          <a:prstGeom prst="rect">
            <a:avLst/>
          </a:prstGeom>
          <a:ln>
            <a:noFill/>
          </a:ln>
        </p:spPr>
      </p:pic>
      <p:pic>
        <p:nvPicPr>
          <p:cNvPr id="124" name="Picture 123"/>
          <p:cNvPicPr/>
          <p:nvPr/>
        </p:nvPicPr>
        <p:blipFill>
          <a:blip r:embed="rId7"/>
          <a:stretch/>
        </p:blipFill>
        <p:spPr>
          <a:xfrm>
            <a:off x="8364960" y="4297680"/>
            <a:ext cx="1343880" cy="201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6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diferă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comportamentul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(reinforcement signal)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după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(nu vine instant)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Timpul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contează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secvențiale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i.i.d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influențeză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28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Go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9" name="Picture 128"/>
          <p:cNvPicPr/>
          <p:nvPr/>
        </p:nvPicPr>
        <p:blipFill>
          <a:blip r:embed="rId2"/>
          <a:stretch/>
        </p:blipFill>
        <p:spPr>
          <a:xfrm>
            <a:off x="2000520" y="3660120"/>
            <a:ext cx="6353640" cy="3575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1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robot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meargă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bicicletă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mișcare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înainte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cădere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2" name="Picture 131"/>
          <p:cNvPicPr/>
          <p:nvPr/>
        </p:nvPicPr>
        <p:blipFill>
          <a:blip r:embed="rId2"/>
          <a:stretch/>
        </p:blipFill>
        <p:spPr>
          <a:xfrm>
            <a:off x="2601720" y="3557880"/>
            <a:ext cx="4896360" cy="3699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34" name="TextShape 2"/>
          <p:cNvSpPr txBox="1"/>
          <p:nvPr/>
        </p:nvSpPr>
        <p:spPr>
          <a:xfrm>
            <a:off x="504000" y="1409040"/>
            <a:ext cx="9072000" cy="2522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3: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Pong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pixeli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+/-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scorului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personal/al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adversarului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6" name="Picture 135"/>
          <p:cNvPicPr/>
          <p:nvPr/>
        </p:nvPicPr>
        <p:blipFill>
          <a:blip r:embed="rId2"/>
          <a:stretch/>
        </p:blipFill>
        <p:spPr>
          <a:xfrm>
            <a:off x="1296720" y="4361040"/>
            <a:ext cx="7885080" cy="3006720"/>
          </a:xfrm>
          <a:prstGeom prst="rect">
            <a:avLst/>
          </a:prstGeom>
          <a:ln>
            <a:noFill/>
          </a:ln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7808" y="2078326"/>
            <a:ext cx="3774915" cy="2035687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Paradigma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ranforsată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8" name="Picture 137"/>
          <p:cNvPicPr/>
          <p:nvPr/>
        </p:nvPicPr>
        <p:blipFill>
          <a:blip r:embed="rId2"/>
          <a:stretch/>
        </p:blipFill>
        <p:spPr>
          <a:xfrm>
            <a:off x="2390040" y="1548000"/>
            <a:ext cx="5425920" cy="5906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0" name="Picture 139"/>
          <p:cNvPicPr/>
          <p:nvPr/>
        </p:nvPicPr>
        <p:blipFill>
          <a:blip r:embed="rId2"/>
          <a:stretch/>
        </p:blipFill>
        <p:spPr>
          <a:xfrm>
            <a:off x="1714680" y="172080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pic>
        <p:nvPicPr>
          <p:cNvPr id="142" name="Picture 141"/>
          <p:cNvPicPr/>
          <p:nvPr/>
        </p:nvPicPr>
        <p:blipFill>
          <a:blip r:embed="rId2"/>
          <a:stretch/>
        </p:blipFill>
        <p:spPr>
          <a:xfrm>
            <a:off x="1677240" y="1758240"/>
            <a:ext cx="6645240" cy="5688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4" name="TextShape 2"/>
          <p:cNvSpPr txBox="1"/>
          <p:nvPr/>
        </p:nvSpPr>
        <p:spPr>
          <a:xfrm>
            <a:off x="466920" y="2058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dinamică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grafuri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recompensa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totală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finală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consecințe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Sacrificarea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recompense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imediate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conduce la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câștiguri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termen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lung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Procese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Markov</a:t>
            </a:r>
          </a:p>
        </p:txBody>
      </p:sp>
      <p:sp>
        <p:nvSpPr>
          <p:cNvPr id="146" name="TextShape 2"/>
          <p:cNvSpPr txBox="1"/>
          <p:nvPr/>
        </p:nvSpPr>
        <p:spPr>
          <a:xfrm>
            <a:off x="538560" y="227412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“That’s a very strange move”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Comentator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2: “I thought it was a mistake”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But actually, “the move turned the course of the game.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went on to win Game Two, and at the post-game press conference, Lee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was in shock.”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https://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www.wired.com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/2016/03/two-moves-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alphago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-lee-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sedol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-redefined-future/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TextShape 1"/>
          <p:cNvSpPr txBox="1"/>
          <p:nvPr/>
        </p:nvSpPr>
        <p:spPr>
          <a:xfrm>
            <a:off x="290945" y="301320"/>
            <a:ext cx="9518073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sp>
        <p:nvSpPr>
          <p:cNvPr id="4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artificiale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construi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sisteme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omului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Turing: un computer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prezintă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nivel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inteligență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interlocutor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uman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reușește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distingă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conversații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limbaj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natural,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vorbește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om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calculator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7"/>
          <p:cNvPicPr/>
          <p:nvPr/>
        </p:nvPicPr>
        <p:blipFill>
          <a:blip r:embed="rId2"/>
          <a:stretch/>
        </p:blipFill>
        <p:spPr>
          <a:xfrm>
            <a:off x="2759400" y="4177080"/>
            <a:ext cx="5112360" cy="3021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activă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2073960" y="3294720"/>
            <a:ext cx="6121440" cy="3749040"/>
          </a:xfrm>
          <a:prstGeom prst="rect">
            <a:avLst/>
          </a:prstGeom>
          <a:ln>
            <a:noFill/>
          </a:ln>
        </p:spPr>
      </p:pic>
      <p:sp>
        <p:nvSpPr>
          <p:cNvPr id="149" name="TextShape 2"/>
          <p:cNvSpPr txBox="1"/>
          <p:nvPr/>
        </p:nvSpPr>
        <p:spPr>
          <a:xfrm>
            <a:off x="640080" y="1645920"/>
            <a:ext cx="9071640" cy="1554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mare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netichetate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subset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mic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bun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1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Pornind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doresc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folosesc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1: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convoluționale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2" name="Picture 151"/>
          <p:cNvPicPr/>
          <p:nvPr/>
        </p:nvPicPr>
        <p:blipFill>
          <a:blip r:embed="rId2"/>
          <a:stretch/>
        </p:blipFill>
        <p:spPr>
          <a:xfrm>
            <a:off x="72000" y="3534480"/>
            <a:ext cx="9893160" cy="2692080"/>
          </a:xfrm>
          <a:prstGeom prst="rect">
            <a:avLst/>
          </a:prstGeom>
          <a:ln>
            <a:noFill/>
          </a:ln>
        </p:spPr>
      </p:pic>
      <p:sp>
        <p:nvSpPr>
          <p:cNvPr id="153" name="CustomShape 3"/>
          <p:cNvSpPr/>
          <p:nvPr/>
        </p:nvSpPr>
        <p:spPr>
          <a:xfrm>
            <a:off x="4790880" y="5960160"/>
            <a:ext cx="914400" cy="930960"/>
          </a:xfrm>
          <a:custGeom>
            <a:avLst/>
            <a:gdLst/>
            <a:ahLst/>
            <a:cxnLst/>
            <a:rect l="l" t="t" r="r" b="b"/>
            <a:pathLst>
              <a:path w="841" h="854">
                <a:moveTo>
                  <a:pt x="517" y="247"/>
                </a:moveTo>
                <a:lnTo>
                  <a:pt x="517" y="415"/>
                </a:lnTo>
                <a:lnTo>
                  <a:pt x="264" y="415"/>
                </a:lnTo>
                <a:lnTo>
                  <a:pt x="264" y="0"/>
                </a:lnTo>
                <a:lnTo>
                  <a:pt x="0" y="0"/>
                </a:lnTo>
                <a:lnTo>
                  <a:pt x="0" y="680"/>
                </a:lnTo>
                <a:lnTo>
                  <a:pt x="517" y="680"/>
                </a:lnTo>
                <a:lnTo>
                  <a:pt x="517" y="854"/>
                </a:lnTo>
                <a:lnTo>
                  <a:pt x="841" y="547"/>
                </a:lnTo>
                <a:lnTo>
                  <a:pt x="517" y="247"/>
                </a:lnTo>
                <a:close/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4" name="CustomShape 4"/>
          <p:cNvSpPr/>
          <p:nvPr/>
        </p:nvSpPr>
        <p:spPr>
          <a:xfrm>
            <a:off x="5852160" y="5852160"/>
            <a:ext cx="3931920" cy="1499040"/>
          </a:xfrm>
          <a:custGeom>
            <a:avLst/>
            <a:gdLst/>
            <a:ahLst/>
            <a:cxnLst/>
            <a:rect l="0" t="0" r="r" b="b"/>
            <a:pathLst>
              <a:path w="10924" h="4166">
                <a:moveTo>
                  <a:pt x="694" y="0"/>
                </a:moveTo>
                <a:cubicBezTo>
                  <a:pt x="347" y="0"/>
                  <a:pt x="0" y="347"/>
                  <a:pt x="0" y="694"/>
                </a:cubicBezTo>
                <a:lnTo>
                  <a:pt x="0" y="3470"/>
                </a:lnTo>
                <a:cubicBezTo>
                  <a:pt x="0" y="3817"/>
                  <a:pt x="347" y="4165"/>
                  <a:pt x="694" y="4165"/>
                </a:cubicBezTo>
                <a:lnTo>
                  <a:pt x="10228" y="4165"/>
                </a:lnTo>
                <a:cubicBezTo>
                  <a:pt x="10575" y="4165"/>
                  <a:pt x="10923" y="3817"/>
                  <a:pt x="10923" y="3470"/>
                </a:cubicBezTo>
                <a:lnTo>
                  <a:pt x="10923" y="694"/>
                </a:lnTo>
                <a:cubicBezTo>
                  <a:pt x="10923" y="347"/>
                  <a:pt x="10575" y="0"/>
                  <a:pt x="10228" y="0"/>
                </a:cubicBezTo>
                <a:lnTo>
                  <a:pt x="694" y="0"/>
                </a:lnTo>
              </a:path>
            </a:pathLst>
          </a:custGeom>
          <a:solidFill>
            <a:srgbClr val="83CAFF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none" lIns="90000" tIns="45000" rIns="90000" bIns="45000" anchor="ctr"/>
          <a:lstStyle/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clase de obiecte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(mai specifice),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 facială, 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/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 de texturi, etc.</a:t>
            </a:r>
            <a:endParaRPr lang="en-US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transfer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 2: învățare cu zero-exemple (Zero-shot learning)</a:t>
            </a:r>
          </a:p>
        </p:txBody>
      </p:sp>
      <p:pic>
        <p:nvPicPr>
          <p:cNvPr id="157" name="Picture 156"/>
          <p:cNvPicPr/>
          <p:nvPr/>
        </p:nvPicPr>
        <p:blipFill>
          <a:blip r:embed="rId2"/>
          <a:stretch/>
        </p:blipFill>
        <p:spPr>
          <a:xfrm>
            <a:off x="1180080" y="2794320"/>
            <a:ext cx="7661520" cy="434700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8897949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A1A3C4-8071-C640-8A4D-84638219D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347" y="3130570"/>
            <a:ext cx="5934492" cy="31254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83EC185-F08D-224B-9D66-BA313155B0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841" y="3075727"/>
            <a:ext cx="5906965" cy="312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246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buClr>
                <a:srgbClr val="000000"/>
              </a:buClr>
              <a:buSzPct val="45000"/>
            </a:pP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interesante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…</a:t>
            </a:r>
          </a:p>
        </p:txBody>
      </p:sp>
      <p:sp>
        <p:nvSpPr>
          <p:cNvPr id="156" name="TextShape 2"/>
          <p:cNvSpPr txBox="1"/>
          <p:nvPr/>
        </p:nvSpPr>
        <p:spPr>
          <a:xfrm>
            <a:off x="504000" y="1553040"/>
            <a:ext cx="9071640" cy="1888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etic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Trolley paradox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http://</a:t>
            </a: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moralmachine.mit.edu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3927115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TextShape 1"/>
          <p:cNvSpPr txBox="1"/>
          <p:nvPr/>
        </p:nvSpPr>
        <p:spPr>
          <a:xfrm>
            <a:off x="528638" y="3077527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Imagine 4" descr="CoverII_small.jpg"/>
          <p:cNvPicPr/>
          <p:nvPr/>
        </p:nvPicPr>
        <p:blipFill>
          <a:blip r:embed="rId2"/>
          <a:stretch/>
        </p:blipFill>
        <p:spPr>
          <a:xfrm>
            <a:off x="3067920" y="836640"/>
            <a:ext cx="3944160" cy="5963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4" name="Imagine 1" descr="0471056693.jpg"/>
          <p:cNvPicPr/>
          <p:nvPr/>
        </p:nvPicPr>
        <p:blipFill>
          <a:blip r:embed="rId2"/>
          <a:stretch/>
        </p:blipFill>
        <p:spPr>
          <a:xfrm>
            <a:off x="2940120" y="773280"/>
            <a:ext cx="4200120" cy="5992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887FE2-734A-1F46-8C89-1ACBA968A4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537" y="809764"/>
            <a:ext cx="4527551" cy="5940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529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 ce se referă învățarea automată?</a:t>
            </a:r>
          </a:p>
        </p:txBody>
      </p:sp>
      <p:sp>
        <p:nvSpPr>
          <p:cNvPr id="50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mare parte din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cercetători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scop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atins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imitarea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modului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oamenii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domeniu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studiază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modul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calculatoarele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înzestrate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abilitatea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fără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aceasta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mod explicit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context,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referă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tipare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structuri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(patterns)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complexe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la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inteligente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observațiile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5" name="Picture 44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2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pot fi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*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folosind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“bine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despre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calculator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învață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raport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task-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urilor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T,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P, se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îmbunătățește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experiența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(*)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rezolvate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un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</a:t>
            </a:r>
            <a:r>
              <a:rPr lang="en-US" sz="26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grad de </a:t>
            </a:r>
            <a:r>
              <a:rPr lang="en-US" sz="26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acuratețe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 “bine pusă” de învățare automată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Arthur Samuel (1959)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program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conceptul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jucat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împotriva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însuși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mii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Programul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conceput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găsească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probabilitatea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a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caz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 = 10000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jocuri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joacă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dame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 =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câștigă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sau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4846320" y="4040280"/>
            <a:ext cx="4222440" cy="29091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 se aplică învățarea automată?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situații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foarte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greu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imposibil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mână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/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program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automată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Detectarea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facială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Înțelegerea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vorbirii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Prezicerea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prețului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acțiunilor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obiectelor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7308</TotalTime>
  <Words>2103</Words>
  <Application>Microsoft Macintosh PowerPoint</Application>
  <PresentationFormat>Custom</PresentationFormat>
  <Paragraphs>373</Paragraphs>
  <Slides>60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60</vt:i4>
      </vt:variant>
    </vt:vector>
  </HeadingPairs>
  <TitlesOfParts>
    <vt:vector size="69" baseType="lpstr">
      <vt:lpstr>ＭＳ Ｐゴシック</vt:lpstr>
      <vt:lpstr>Arial</vt:lpstr>
      <vt:lpstr>Calibri</vt:lpstr>
      <vt:lpstr>DejaVu Sans</vt:lpstr>
      <vt:lpstr>Helvetica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Esența învățării automate</vt:lpstr>
      <vt:lpstr>Programare tradițională</vt:lpstr>
      <vt:lpstr>Ce este învățarea automată?</vt:lpstr>
      <vt:lpstr>Scurt istoric al inteligenței artificiale</vt:lpstr>
      <vt:lpstr>Scurt istoric al inteligenței artificiale</vt:lpstr>
      <vt:lpstr>Scurt istoric al inteligenței artificiale</vt:lpstr>
      <vt:lpstr>De ce funcționează în prezent?</vt:lpstr>
      <vt:lpstr>Esența învățării automate</vt:lpstr>
      <vt:lpstr>Esența învățării automate</vt:lpstr>
      <vt:lpstr>Esența învățării automate</vt:lpstr>
      <vt:lpstr>Ce cunoștințe sunt necesare?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Numărăm cuvintele</vt:lpstr>
      <vt:lpstr>Algoritm de detectare a spam-ului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304</cp:revision>
  <dcterms:created xsi:type="dcterms:W3CDTF">2016-10-12T16:27:10Z</dcterms:created>
  <dcterms:modified xsi:type="dcterms:W3CDTF">2019-02-16T12:44:53Z</dcterms:modified>
  <dc:language>en-US</dc:language>
</cp:coreProperties>
</file>